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Lst>
  <p:notesMasterIdLst>
    <p:notesMasterId r:id="rId7"/>
  </p:notesMasterIdLst>
  <p:sldIdLst>
    <p:sldId id="334" r:id="rId3"/>
    <p:sldId id="276" r:id="rId4"/>
    <p:sldId id="277" r:id="rId5"/>
    <p:sldId id="27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5" d="100"/>
          <a:sy n="105"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E45DF-73E3-40FF-80F2-83041261B826}" type="datetimeFigureOut">
              <a:rPr lang="en-CA" smtClean="0"/>
              <a:t>2025-10-31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5E297-E430-4190-AB09-55754C4C3F85}" type="slidenum">
              <a:rPr lang="en-CA" smtClean="0"/>
              <a:t>‹#›</a:t>
            </a:fld>
            <a:endParaRPr lang="en-CA"/>
          </a:p>
        </p:txBody>
      </p:sp>
    </p:spTree>
    <p:extLst>
      <p:ext uri="{BB962C8B-B14F-4D97-AF65-F5344CB8AC3E}">
        <p14:creationId xmlns:p14="http://schemas.microsoft.com/office/powerpoint/2010/main" val="200234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e9ae9707d8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2e9ae9707d8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e9ae9707d8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2e9ae9707d8_1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zone01 classro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72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one01 classro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100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A6BD126-DF65-3B9B-F244-C9E93B61CBE9}"/>
              </a:ext>
            </a:extLst>
          </p:cNvPr>
          <p:cNvSpPr/>
          <p:nvPr userDrawn="1"/>
        </p:nvSpPr>
        <p:spPr>
          <a:xfrm>
            <a:off x="190499" y="827472"/>
            <a:ext cx="11763375" cy="5634574"/>
          </a:xfrm>
          <a:prstGeom prst="roundRect">
            <a:avLst/>
          </a:prstGeom>
          <a:solidFill>
            <a:schemeClr val="accent4">
              <a:lumMod val="40000"/>
              <a:lumOff val="6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hought Bubble: Cloud 3">
            <a:extLst>
              <a:ext uri="{FF2B5EF4-FFF2-40B4-BE49-F238E27FC236}">
                <a16:creationId xmlns:a16="http://schemas.microsoft.com/office/drawing/2014/main" id="{3EC62080-62C7-5F19-E3F7-52F26DCE8CDD}"/>
              </a:ext>
            </a:extLst>
          </p:cNvPr>
          <p:cNvSpPr/>
          <p:nvPr userDrawn="1"/>
        </p:nvSpPr>
        <p:spPr>
          <a:xfrm>
            <a:off x="600074" y="571500"/>
            <a:ext cx="3133725" cy="714375"/>
          </a:xfrm>
          <a:prstGeom prst="cloudCallout">
            <a:avLst>
              <a:gd name="adj1" fmla="val 812"/>
              <a:gd name="adj2" fmla="val 65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Robopedia</a:t>
            </a:r>
            <a:endParaRPr lang="en-CA" sz="2000" dirty="0"/>
          </a:p>
        </p:txBody>
      </p:sp>
      <p:sp>
        <p:nvSpPr>
          <p:cNvPr id="6" name="Rectangle 5">
            <a:extLst>
              <a:ext uri="{FF2B5EF4-FFF2-40B4-BE49-F238E27FC236}">
                <a16:creationId xmlns:a16="http://schemas.microsoft.com/office/drawing/2014/main" id="{9637FBD9-363D-E0C1-8E9A-2DAA11E35464}"/>
              </a:ext>
            </a:extLst>
          </p:cNvPr>
          <p:cNvSpPr/>
          <p:nvPr userDrawn="1"/>
        </p:nvSpPr>
        <p:spPr>
          <a:xfrm>
            <a:off x="-23814" y="104160"/>
            <a:ext cx="12192000" cy="6858000"/>
          </a:xfrm>
          <a:prstGeom prst="rect">
            <a:avLst/>
          </a:prstGeom>
          <a:blipFill dpi="0" rotWithShape="1">
            <a:blip r:embed="rId3">
              <a:alphaModFix amt="17000"/>
              <a:extLst>
                <a:ext uri="{BEBA8EAE-BF5A-486C-A8C5-ECC9F3942E4B}">
                  <a14:imgProps xmlns:a14="http://schemas.microsoft.com/office/drawing/2010/main">
                    <a14:imgLayer r:embed="rId4">
                      <a14:imgEffect>
                        <a14:sharpenSoften amount="-17000"/>
                      </a14:imgEffect>
                      <a14:imgEffect>
                        <a14:saturation sat="32000"/>
                      </a14:imgEffect>
                      <a14:imgEffect>
                        <a14:brightnessContrast bright="-34000" contrast="-12000"/>
                      </a14:imgEffect>
                    </a14:imgLayer>
                  </a14:imgProps>
                </a:ext>
              </a:extLst>
            </a:blip>
            <a:srcRect/>
            <a:stretch>
              <a:fillRect/>
            </a:stretch>
          </a:blip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itle 6">
            <a:extLst>
              <a:ext uri="{FF2B5EF4-FFF2-40B4-BE49-F238E27FC236}">
                <a16:creationId xmlns:a16="http://schemas.microsoft.com/office/drawing/2014/main" id="{477DE1B2-5BFA-5A1D-C73C-8FE367E1CE46}"/>
              </a:ext>
            </a:extLst>
          </p:cNvPr>
          <p:cNvSpPr txBox="1">
            <a:spLocks/>
          </p:cNvSpPr>
          <p:nvPr userDrawn="1"/>
        </p:nvSpPr>
        <p:spPr>
          <a:xfrm>
            <a:off x="9457747" y="6462046"/>
            <a:ext cx="2621181" cy="500114"/>
          </a:xfrm>
          <a:prstGeom prst="rect">
            <a:avLst/>
          </a:prstGeom>
        </p:spPr>
        <p:txBody>
          <a:bodyPr>
            <a:noAutofit/>
          </a:bodyPr>
          <a:lstStyle>
            <a:lvl1pPr algn="l" defTabSz="914400" rtl="0" eaLnBrk="1" latinLnBrk="0" hangingPunct="1">
              <a:lnSpc>
                <a:spcPct val="90000"/>
              </a:lnSpc>
              <a:spcBef>
                <a:spcPct val="0"/>
              </a:spcBef>
              <a:buNone/>
              <a:defRPr sz="2800" b="0" kern="1200">
                <a:solidFill>
                  <a:schemeClr val="tx1"/>
                </a:solidFill>
                <a:latin typeface="Bahnschrift SemiBold Condensed" panose="020B0502040204020203" pitchFamily="34" charset="0"/>
                <a:ea typeface="+mj-ea"/>
                <a:cs typeface="+mj-cs"/>
              </a:defRPr>
            </a:lvl1pPr>
          </a:lstStyle>
          <a:p>
            <a:r>
              <a:rPr lang="en-US" sz="1800" dirty="0">
                <a:latin typeface="Arial" panose="020B0604020202020204" pitchFamily="34" charset="0"/>
                <a:cs typeface="Arial" panose="020B0604020202020204" pitchFamily="34" charset="0"/>
              </a:rPr>
              <a:t>ORC CLASSROOM</a:t>
            </a:r>
            <a:endParaRPr lang="en-CA" sz="1800"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ECCC81C9-3E8D-2B04-B101-68BE752AB31F}"/>
              </a:ext>
            </a:extLst>
          </p:cNvPr>
          <p:cNvSpPr/>
          <p:nvPr userDrawn="1"/>
        </p:nvSpPr>
        <p:spPr>
          <a:xfrm>
            <a:off x="190544" y="827472"/>
            <a:ext cx="11763375" cy="5634574"/>
          </a:xfrm>
          <a:prstGeom prst="roundRect">
            <a:avLst/>
          </a:prstGeom>
          <a:solidFill>
            <a:schemeClr val="accent4">
              <a:lumMod val="40000"/>
              <a:lumOff val="60000"/>
              <a:alpha val="61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hought Bubble: Cloud 20">
            <a:extLst>
              <a:ext uri="{FF2B5EF4-FFF2-40B4-BE49-F238E27FC236}">
                <a16:creationId xmlns:a16="http://schemas.microsoft.com/office/drawing/2014/main" id="{2C3D2594-BE47-6ED1-26A4-7A4EBC9FC2ED}"/>
              </a:ext>
            </a:extLst>
          </p:cNvPr>
          <p:cNvSpPr/>
          <p:nvPr userDrawn="1"/>
        </p:nvSpPr>
        <p:spPr>
          <a:xfrm>
            <a:off x="362666" y="449802"/>
            <a:ext cx="3133725" cy="714375"/>
          </a:xfrm>
          <a:prstGeom prst="cloudCallout">
            <a:avLst>
              <a:gd name="adj1" fmla="val 812"/>
              <a:gd name="adj2" fmla="val 65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Robopedia</a:t>
            </a:r>
            <a:endParaRPr lang="en-CA" sz="2000" dirty="0"/>
          </a:p>
        </p:txBody>
      </p:sp>
      <p:pic>
        <p:nvPicPr>
          <p:cNvPr id="5" name="Picture 4">
            <a:extLst>
              <a:ext uri="{FF2B5EF4-FFF2-40B4-BE49-F238E27FC236}">
                <a16:creationId xmlns:a16="http://schemas.microsoft.com/office/drawing/2014/main" id="{AC4A66BB-62DA-64D4-C73A-9957E49872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5843" y="0"/>
            <a:ext cx="1768979" cy="783883"/>
          </a:xfrm>
          <a:prstGeom prst="rect">
            <a:avLst/>
          </a:prstGeom>
        </p:spPr>
      </p:pic>
      <p:pic>
        <p:nvPicPr>
          <p:cNvPr id="8" name="Picture 7">
            <a:extLst>
              <a:ext uri="{FF2B5EF4-FFF2-40B4-BE49-F238E27FC236}">
                <a16:creationId xmlns:a16="http://schemas.microsoft.com/office/drawing/2014/main" id="{9953D4C2-2318-2FB0-1259-50A34EDA41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3201" y="32379"/>
            <a:ext cx="1590887" cy="1590186"/>
          </a:xfrm>
          <a:prstGeom prst="rect">
            <a:avLst/>
          </a:prstGeom>
        </p:spPr>
      </p:pic>
    </p:spTree>
    <p:extLst>
      <p:ext uri="{BB962C8B-B14F-4D97-AF65-F5344CB8AC3E}">
        <p14:creationId xmlns:p14="http://schemas.microsoft.com/office/powerpoint/2010/main" val="382490926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3E9E60-356C-0669-208D-590E74D06E25}"/>
              </a:ext>
            </a:extLst>
          </p:cNvPr>
          <p:cNvSpPr/>
          <p:nvPr userDrawn="1"/>
        </p:nvSpPr>
        <p:spPr>
          <a:xfrm>
            <a:off x="0" y="0"/>
            <a:ext cx="12192000" cy="6858000"/>
          </a:xfrm>
          <a:prstGeom prst="rect">
            <a:avLst/>
          </a:prstGeom>
          <a:blipFill dpi="0" rotWithShape="1">
            <a:blip r:embed="rId3">
              <a:alphaModFix amt="17000"/>
              <a:extLst>
                <a:ext uri="{BEBA8EAE-BF5A-486C-A8C5-ECC9F3942E4B}">
                  <a14:imgProps xmlns:a14="http://schemas.microsoft.com/office/drawing/2010/main">
                    <a14:imgLayer r:embed="rId4">
                      <a14:imgEffect>
                        <a14:sharpenSoften amount="-17000"/>
                      </a14:imgEffect>
                      <a14:imgEffect>
                        <a14:saturation sat="32000"/>
                      </a14:imgEffect>
                      <a14:imgEffect>
                        <a14:brightnessContrast bright="-34000" contrast="-12000"/>
                      </a14:imgEffect>
                    </a14:imgLayer>
                  </a14:imgProps>
                </a:ext>
              </a:extLst>
            </a:blip>
            <a:srcRect/>
            <a:stretch>
              <a:fillRect/>
            </a:stretch>
          </a:blip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80740919-EFA8-7B1D-65D8-C7ED2257C8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12093" y="119550"/>
            <a:ext cx="1915983" cy="500114"/>
          </a:xfrm>
          <a:prstGeom prst="rect">
            <a:avLst/>
          </a:prstGeom>
        </p:spPr>
      </p:pic>
      <p:sp>
        <p:nvSpPr>
          <p:cNvPr id="2" name="Title 6">
            <a:extLst>
              <a:ext uri="{FF2B5EF4-FFF2-40B4-BE49-F238E27FC236}">
                <a16:creationId xmlns:a16="http://schemas.microsoft.com/office/drawing/2014/main" id="{0CF4B26E-3CE0-CDDD-FCEC-8E6E9BC3EC29}"/>
              </a:ext>
            </a:extLst>
          </p:cNvPr>
          <p:cNvSpPr txBox="1">
            <a:spLocks/>
          </p:cNvSpPr>
          <p:nvPr userDrawn="1"/>
        </p:nvSpPr>
        <p:spPr>
          <a:xfrm>
            <a:off x="9457747" y="6462046"/>
            <a:ext cx="2621181" cy="500114"/>
          </a:xfrm>
          <a:prstGeom prst="rect">
            <a:avLst/>
          </a:prstGeom>
        </p:spPr>
        <p:txBody>
          <a:bodyPr>
            <a:noAutofit/>
          </a:bodyPr>
          <a:lstStyle>
            <a:lvl1pPr algn="l" defTabSz="914400" rtl="0" eaLnBrk="1" latinLnBrk="0" hangingPunct="1">
              <a:lnSpc>
                <a:spcPct val="90000"/>
              </a:lnSpc>
              <a:spcBef>
                <a:spcPct val="0"/>
              </a:spcBef>
              <a:buNone/>
              <a:defRPr sz="2800" b="0" kern="1200">
                <a:solidFill>
                  <a:schemeClr val="tx1"/>
                </a:solidFill>
                <a:latin typeface="Bahnschrift SemiBold Condensed" panose="020B0502040204020203" pitchFamily="34" charset="0"/>
                <a:ea typeface="+mj-ea"/>
                <a:cs typeface="+mj-cs"/>
              </a:defRPr>
            </a:lvl1pPr>
          </a:lstStyle>
          <a:p>
            <a:r>
              <a:rPr lang="en-US" sz="1800" dirty="0">
                <a:latin typeface="Arial" panose="020B0604020202020204" pitchFamily="34" charset="0"/>
                <a:cs typeface="Arial" panose="020B0604020202020204" pitchFamily="34" charset="0"/>
              </a:rPr>
              <a:t>ZONE01 CLASSROOM</a:t>
            </a:r>
            <a:endParaRPr lang="en-CA" sz="18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DE3DF53-00A5-E3C0-4224-F808E5C9FE25}"/>
              </a:ext>
            </a:extLst>
          </p:cNvPr>
          <p:cNvSpPr/>
          <p:nvPr userDrawn="1"/>
        </p:nvSpPr>
        <p:spPr>
          <a:xfrm>
            <a:off x="190544" y="827472"/>
            <a:ext cx="11763375" cy="5634574"/>
          </a:xfrm>
          <a:prstGeom prst="roundRect">
            <a:avLst/>
          </a:prstGeom>
          <a:solidFill>
            <a:schemeClr val="accent4">
              <a:lumMod val="40000"/>
              <a:lumOff val="60000"/>
              <a:alpha val="61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hought Bubble: Cloud 3">
            <a:extLst>
              <a:ext uri="{FF2B5EF4-FFF2-40B4-BE49-F238E27FC236}">
                <a16:creationId xmlns:a16="http://schemas.microsoft.com/office/drawing/2014/main" id="{445E497D-3F92-12AB-980B-E811B1340C4C}"/>
              </a:ext>
            </a:extLst>
          </p:cNvPr>
          <p:cNvSpPr/>
          <p:nvPr userDrawn="1"/>
        </p:nvSpPr>
        <p:spPr>
          <a:xfrm>
            <a:off x="362666" y="449802"/>
            <a:ext cx="3618784" cy="807498"/>
          </a:xfrm>
          <a:prstGeom prst="cloudCallout">
            <a:avLst>
              <a:gd name="adj1" fmla="val 812"/>
              <a:gd name="adj2" fmla="val 65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Class Summary</a:t>
            </a:r>
            <a:endParaRPr lang="en-CA" sz="2000" dirty="0"/>
          </a:p>
        </p:txBody>
      </p:sp>
    </p:spTree>
    <p:extLst>
      <p:ext uri="{BB962C8B-B14F-4D97-AF65-F5344CB8AC3E}">
        <p14:creationId xmlns:p14="http://schemas.microsoft.com/office/powerpoint/2010/main" val="353584624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9354C-5945-4AF8-4B3C-CC18157E5C5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E40BC19-7ABF-49E3-4DA0-59A95DA1061F}"/>
              </a:ext>
            </a:extLst>
          </p:cNvPr>
          <p:cNvSpPr txBox="1"/>
          <p:nvPr/>
        </p:nvSpPr>
        <p:spPr>
          <a:xfrm>
            <a:off x="4346497" y="2734056"/>
            <a:ext cx="2953053" cy="2800767"/>
          </a:xfrm>
          <a:prstGeom prst="rect">
            <a:avLst/>
          </a:prstGeom>
          <a:noFill/>
        </p:spPr>
        <p:txBody>
          <a:bodyPr wrap="none" rtlCol="0">
            <a:spAutoFit/>
          </a:bodyPr>
          <a:lstStyle/>
          <a:p>
            <a:r>
              <a:rPr lang="en-CA" sz="8800" dirty="0"/>
              <a:t>Pulley</a:t>
            </a:r>
          </a:p>
          <a:p>
            <a:endParaRPr lang="en-CA" sz="8800" dirty="0"/>
          </a:p>
        </p:txBody>
      </p:sp>
    </p:spTree>
    <p:extLst>
      <p:ext uri="{BB962C8B-B14F-4D97-AF65-F5344CB8AC3E}">
        <p14:creationId xmlns:p14="http://schemas.microsoft.com/office/powerpoint/2010/main" val="214993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p:nvPr/>
        </p:nvSpPr>
        <p:spPr>
          <a:xfrm>
            <a:off x="1175073" y="1476556"/>
            <a:ext cx="71289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0" cap="none" spc="0" normalizeH="0" baseline="0" noProof="0">
                <a:ln>
                  <a:noFill/>
                </a:ln>
                <a:solidFill>
                  <a:srgbClr val="44C1A3"/>
                </a:solidFill>
                <a:effectLst/>
                <a:uLnTx/>
                <a:uFillTx/>
                <a:latin typeface="KaiTi"/>
                <a:ea typeface="KaiTi"/>
                <a:cs typeface="KaiTi"/>
                <a:sym typeface="KaiTi"/>
              </a:rPr>
              <a:t>Pulley system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19"/>
          <p:cNvSpPr txBox="1"/>
          <p:nvPr/>
        </p:nvSpPr>
        <p:spPr>
          <a:xfrm>
            <a:off x="1175073" y="2061331"/>
            <a:ext cx="9947100" cy="19395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CA" sz="2000" b="0" i="0" u="none" strike="noStrike" kern="0" cap="none" spc="0" normalizeH="0" baseline="0" noProof="0">
                <a:ln>
                  <a:noFill/>
                </a:ln>
                <a:solidFill>
                  <a:srgbClr val="00B0F0"/>
                </a:solidFill>
                <a:effectLst/>
                <a:uLnTx/>
                <a:uFillTx/>
                <a:latin typeface="SimHei"/>
                <a:ea typeface="SimHei"/>
                <a:cs typeface="SimHei"/>
                <a:sym typeface="SimHei"/>
              </a:rPr>
              <a:t>A pulley system is made up of wheels with grooves (called pulleys) and a rope or cable. It helps lift heavy things by spreading the weight over several ropes and pulleys. When you pull on the rope, the object attached to the other end moves up. Pulleys make lifting easier because they reduce the amount of force you need to use.</a:t>
            </a:r>
            <a:endParaRPr kumimoji="0" sz="2000" b="0" i="0" u="none" strike="noStrike" kern="0" cap="none" spc="0" normalizeH="0" baseline="0" noProof="0">
              <a:ln>
                <a:noFill/>
              </a:ln>
              <a:solidFill>
                <a:srgbClr val="00B0F0"/>
              </a:solidFill>
              <a:effectLst/>
              <a:uLnTx/>
              <a:uFillTx/>
              <a:latin typeface="SimHei"/>
              <a:ea typeface="SimHei"/>
              <a:cs typeface="SimHei"/>
              <a:sym typeface="SimHe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B0F0"/>
              </a:solidFill>
              <a:effectLst/>
              <a:uLnTx/>
              <a:uFillTx/>
              <a:latin typeface="SimHei"/>
              <a:ea typeface="SimHei"/>
              <a:cs typeface="SimHei"/>
              <a:sym typeface="SimHei"/>
            </a:endParaRPr>
          </a:p>
        </p:txBody>
      </p:sp>
      <p:pic>
        <p:nvPicPr>
          <p:cNvPr id="219" name="Google Shape;219;p19"/>
          <p:cNvPicPr preferRelativeResize="0"/>
          <p:nvPr/>
        </p:nvPicPr>
        <p:blipFill>
          <a:blip r:embed="rId3">
            <a:alphaModFix/>
          </a:blip>
          <a:stretch>
            <a:fillRect/>
          </a:stretch>
        </p:blipFill>
        <p:spPr>
          <a:xfrm>
            <a:off x="6248425" y="3396674"/>
            <a:ext cx="2253325" cy="2999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e9ae9707d8_1_65"/>
          <p:cNvSpPr txBox="1"/>
          <p:nvPr/>
        </p:nvSpPr>
        <p:spPr>
          <a:xfrm>
            <a:off x="1175073" y="1423803"/>
            <a:ext cx="71289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0" cap="none" spc="0" normalizeH="0" baseline="0" noProof="0">
                <a:ln>
                  <a:noFill/>
                </a:ln>
                <a:solidFill>
                  <a:srgbClr val="44C1A3"/>
                </a:solidFill>
                <a:effectLst/>
                <a:uLnTx/>
                <a:uFillTx/>
                <a:latin typeface="KaiTi"/>
                <a:ea typeface="KaiTi"/>
                <a:cs typeface="KaiTi"/>
                <a:sym typeface="KaiTi"/>
              </a:rPr>
              <a:t>Fixed pulley and movable pulley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g2e9ae9707d8_1_65"/>
          <p:cNvSpPr txBox="1"/>
          <p:nvPr/>
        </p:nvSpPr>
        <p:spPr>
          <a:xfrm>
            <a:off x="1175073" y="2105561"/>
            <a:ext cx="4803600" cy="18162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0" u="none" strike="noStrike" kern="0" cap="none" spc="0" normalizeH="0" baseline="0" noProof="0">
                <a:ln>
                  <a:noFill/>
                </a:ln>
                <a:solidFill>
                  <a:srgbClr val="00B0F0"/>
                </a:solidFill>
                <a:effectLst/>
                <a:uLnTx/>
                <a:uFillTx/>
                <a:latin typeface="SimHei"/>
                <a:ea typeface="SimHei"/>
                <a:cs typeface="SimHei"/>
                <a:sym typeface="SimHei"/>
              </a:rPr>
              <a:t>A fixed pulley is a type of pulley where the center axle stays in one place. It changes the direction of the force you apply but doesn't change how hard you have to pull. When you pull the rope, the distance the rope moves is the same as how far the object moves up.</a:t>
            </a:r>
            <a:endParaRPr kumimoji="0" sz="1600" b="0" i="0" u="none" strike="noStrike" kern="0" cap="none" spc="0" normalizeH="0" baseline="0" noProof="0">
              <a:ln>
                <a:noFill/>
              </a:ln>
              <a:solidFill>
                <a:srgbClr val="00B0F0"/>
              </a:solidFill>
              <a:effectLst/>
              <a:uLnTx/>
              <a:uFillTx/>
              <a:latin typeface="SimHei"/>
              <a:ea typeface="SimHei"/>
              <a:cs typeface="SimHei"/>
              <a:sym typeface="SimHei"/>
            </a:endParaRPr>
          </a:p>
        </p:txBody>
      </p:sp>
      <p:sp>
        <p:nvSpPr>
          <p:cNvPr id="226" name="Google Shape;226;g2e9ae9707d8_1_65"/>
          <p:cNvSpPr txBox="1"/>
          <p:nvPr/>
        </p:nvSpPr>
        <p:spPr>
          <a:xfrm>
            <a:off x="6362536" y="2105561"/>
            <a:ext cx="5340000" cy="15699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0" u="none" strike="noStrike" kern="0" cap="none" spc="0" normalizeH="0" baseline="0" noProof="0">
                <a:ln>
                  <a:noFill/>
                </a:ln>
                <a:solidFill>
                  <a:srgbClr val="00B0F0"/>
                </a:solidFill>
                <a:effectLst/>
                <a:uLnTx/>
                <a:uFillTx/>
                <a:latin typeface="SimHei"/>
                <a:ea typeface="SimHei"/>
                <a:cs typeface="SimHei"/>
                <a:sym typeface="SimHei"/>
              </a:rPr>
              <a:t>A movable pulley is a pulley where the central axle moves along with the object being pulled. It doesn't change the direction of force but does reduce the amount of force needed. The distance the effort side of a movable pulley moves up is twice the distance the object moves up.</a:t>
            </a:r>
            <a:endParaRPr kumimoji="0" sz="1600" b="0" i="0" u="none" strike="noStrike" kern="0" cap="none" spc="0" normalizeH="0" baseline="0" noProof="0">
              <a:ln>
                <a:noFill/>
              </a:ln>
              <a:solidFill>
                <a:srgbClr val="00B0F0"/>
              </a:solidFill>
              <a:effectLst/>
              <a:uLnTx/>
              <a:uFillTx/>
              <a:latin typeface="SimHei"/>
              <a:ea typeface="SimHei"/>
              <a:cs typeface="SimHei"/>
              <a:sym typeface="SimHei"/>
            </a:endParaRPr>
          </a:p>
        </p:txBody>
      </p:sp>
      <p:pic>
        <p:nvPicPr>
          <p:cNvPr id="227" name="Google Shape;227;g2e9ae9707d8_1_65"/>
          <p:cNvPicPr preferRelativeResize="0"/>
          <p:nvPr/>
        </p:nvPicPr>
        <p:blipFill rotWithShape="1">
          <a:blip r:embed="rId3">
            <a:alphaModFix/>
          </a:blip>
          <a:srcRect t="13595" b="13229"/>
          <a:stretch/>
        </p:blipFill>
        <p:spPr>
          <a:xfrm>
            <a:off x="3646665" y="3772219"/>
            <a:ext cx="4657308" cy="23938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e9ae9707d8_1_68"/>
          <p:cNvSpPr txBox="1"/>
          <p:nvPr/>
        </p:nvSpPr>
        <p:spPr>
          <a:xfrm>
            <a:off x="1870935" y="1227030"/>
            <a:ext cx="71289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0" cap="none" spc="0" normalizeH="0" baseline="0" noProof="0">
                <a:ln>
                  <a:noFill/>
                </a:ln>
                <a:solidFill>
                  <a:srgbClr val="44C1A3"/>
                </a:solidFill>
                <a:effectLst/>
                <a:uLnTx/>
                <a:uFillTx/>
                <a:latin typeface="KaiTi"/>
                <a:ea typeface="KaiTi"/>
                <a:cs typeface="KaiTi"/>
                <a:sym typeface="KaiTi"/>
              </a:rPr>
              <a:t>Pulley system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g2e9ae9707d8_1_68"/>
          <p:cNvSpPr txBox="1"/>
          <p:nvPr/>
        </p:nvSpPr>
        <p:spPr>
          <a:xfrm>
            <a:off x="1870935" y="1614865"/>
            <a:ext cx="5584800" cy="25365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n-CA" sz="1600" b="0" i="0" u="none" strike="noStrike" kern="0" cap="none" spc="0" normalizeH="0" baseline="0" noProof="0" dirty="0">
                <a:ln>
                  <a:noFill/>
                </a:ln>
                <a:solidFill>
                  <a:srgbClr val="00B0F0"/>
                </a:solidFill>
                <a:effectLst/>
                <a:uLnTx/>
                <a:uFillTx/>
                <a:latin typeface="SimHei"/>
                <a:ea typeface="SimHei"/>
                <a:cs typeface="SimHei"/>
                <a:sym typeface="SimHei"/>
              </a:rPr>
              <a:t>A pulley system is made up of several movable and fixed pulleys. It uses both types to change the direction of force and make it easier to move objects. Using a pulley system saves effort but requires pulling over a longer distance. The side where you apply force moves much farther than the heavy object being lifted.</a:t>
            </a:r>
            <a:endParaRPr kumimoji="0" sz="1600" b="0" i="0" u="none" strike="noStrike" kern="0" cap="none" spc="0" normalizeH="0" baseline="0" noProof="0" dirty="0">
              <a:ln>
                <a:noFill/>
              </a:ln>
              <a:solidFill>
                <a:srgbClr val="00B0F0"/>
              </a:solidFill>
              <a:effectLst/>
              <a:uLnTx/>
              <a:uFillTx/>
              <a:latin typeface="SimHei"/>
              <a:ea typeface="SimHei"/>
              <a:cs typeface="SimHei"/>
              <a:sym typeface="SimHei"/>
            </a:endParaRP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B0F0"/>
              </a:solidFill>
              <a:effectLst/>
              <a:uLnTx/>
              <a:uFillTx/>
              <a:latin typeface="SimHei"/>
              <a:ea typeface="SimHei"/>
              <a:cs typeface="SimHei"/>
              <a:sym typeface="SimHei"/>
            </a:endParaRPr>
          </a:p>
        </p:txBody>
      </p:sp>
      <p:pic>
        <p:nvPicPr>
          <p:cNvPr id="234" name="Google Shape;234;g2e9ae9707d8_1_68"/>
          <p:cNvPicPr preferRelativeResize="0"/>
          <p:nvPr/>
        </p:nvPicPr>
        <p:blipFill rotWithShape="1">
          <a:blip r:embed="rId3">
            <a:alphaModFix/>
          </a:blip>
          <a:srcRect/>
          <a:stretch/>
        </p:blipFill>
        <p:spPr>
          <a:xfrm>
            <a:off x="2537187" y="3954199"/>
            <a:ext cx="3342405" cy="2163137"/>
          </a:xfrm>
          <a:prstGeom prst="rect">
            <a:avLst/>
          </a:prstGeom>
          <a:noFill/>
          <a:ln>
            <a:noFill/>
          </a:ln>
        </p:spPr>
      </p:pic>
      <p:pic>
        <p:nvPicPr>
          <p:cNvPr id="235" name="Google Shape;235;g2e9ae9707d8_1_68"/>
          <p:cNvPicPr preferRelativeResize="0"/>
          <p:nvPr/>
        </p:nvPicPr>
        <p:blipFill rotWithShape="1">
          <a:blip r:embed="rId4">
            <a:alphaModFix/>
          </a:blip>
          <a:srcRect/>
          <a:stretch/>
        </p:blipFill>
        <p:spPr>
          <a:xfrm>
            <a:off x="8144729" y="1227031"/>
            <a:ext cx="1913672" cy="4990890"/>
          </a:xfrm>
          <a:prstGeom prst="rect">
            <a:avLst/>
          </a:prstGeom>
          <a:noFill/>
          <a:ln>
            <a:noFill/>
          </a:ln>
        </p:spPr>
      </p:pic>
    </p:spTree>
  </p:cSld>
  <p:clrMapOvr>
    <a:masterClrMapping/>
  </p:clrMapOvr>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ne01 classroom.potx" id="{959A0E91-D6A5-4AD5-8C14-CB31C4F0DD03}" vid="{49877C6E-C7E5-4883-9499-FF2A0E09FC3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ne01 classroom.potx" id="{959A0E91-D6A5-4AD5-8C14-CB31C4F0DD03}" vid="{DEBD7827-8132-4FBB-BEA0-10A60E9C65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14027</TotalTime>
  <Words>251</Words>
  <Application>Microsoft Office PowerPoint</Application>
  <PresentationFormat>Widescreen</PresentationFormat>
  <Paragraphs>8</Paragraphs>
  <Slides>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KaiTi</vt:lpstr>
      <vt:lpstr>SimHei</vt:lpstr>
      <vt:lpstr>Arial</vt:lpstr>
      <vt:lpstr>Calibri</vt:lpstr>
      <vt:lpstr>5_Custom Design</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ZAO Chen</dc:creator>
  <cp:lastModifiedBy>ZAO Chen</cp:lastModifiedBy>
  <cp:revision>32</cp:revision>
  <dcterms:created xsi:type="dcterms:W3CDTF">2025-04-26T04:05:40Z</dcterms:created>
  <dcterms:modified xsi:type="dcterms:W3CDTF">2025-10-31T17:16:28Z</dcterms:modified>
</cp:coreProperties>
</file>