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7" r:id="rId2"/>
  </p:sldMasterIdLst>
  <p:notesMasterIdLst>
    <p:notesMasterId r:id="rId8"/>
  </p:notesMasterIdLst>
  <p:sldIdLst>
    <p:sldId id="329" r:id="rId3"/>
    <p:sldId id="327" r:id="rId4"/>
    <p:sldId id="328" r:id="rId5"/>
    <p:sldId id="2004" r:id="rId6"/>
    <p:sldId id="32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5" d="100"/>
          <a:sy n="105"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E45DF-73E3-40FF-80F2-83041261B826}" type="datetimeFigureOut">
              <a:rPr lang="en-CA" smtClean="0"/>
              <a:t>2025-10-31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5E297-E430-4190-AB09-55754C4C3F85}" type="slidenum">
              <a:rPr lang="en-CA" smtClean="0"/>
              <a:t>‹#›</a:t>
            </a:fld>
            <a:endParaRPr lang="en-CA"/>
          </a:p>
        </p:txBody>
      </p:sp>
    </p:spTree>
    <p:extLst>
      <p:ext uri="{BB962C8B-B14F-4D97-AF65-F5344CB8AC3E}">
        <p14:creationId xmlns:p14="http://schemas.microsoft.com/office/powerpoint/2010/main" val="2002342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4619D-F03B-4009-8D7C-9015C1BA36F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325167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zone01 classro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720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one01 classro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1001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A6BD126-DF65-3B9B-F244-C9E93B61CBE9}"/>
              </a:ext>
            </a:extLst>
          </p:cNvPr>
          <p:cNvSpPr/>
          <p:nvPr userDrawn="1"/>
        </p:nvSpPr>
        <p:spPr>
          <a:xfrm>
            <a:off x="190499" y="827472"/>
            <a:ext cx="11763375" cy="5634574"/>
          </a:xfrm>
          <a:prstGeom prst="roundRect">
            <a:avLst/>
          </a:prstGeom>
          <a:solidFill>
            <a:schemeClr val="accent4">
              <a:lumMod val="40000"/>
              <a:lumOff val="6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hought Bubble: Cloud 3">
            <a:extLst>
              <a:ext uri="{FF2B5EF4-FFF2-40B4-BE49-F238E27FC236}">
                <a16:creationId xmlns:a16="http://schemas.microsoft.com/office/drawing/2014/main" id="{3EC62080-62C7-5F19-E3F7-52F26DCE8CDD}"/>
              </a:ext>
            </a:extLst>
          </p:cNvPr>
          <p:cNvSpPr/>
          <p:nvPr userDrawn="1"/>
        </p:nvSpPr>
        <p:spPr>
          <a:xfrm>
            <a:off x="600074" y="571500"/>
            <a:ext cx="3133725" cy="714375"/>
          </a:xfrm>
          <a:prstGeom prst="cloudCallout">
            <a:avLst>
              <a:gd name="adj1" fmla="val 812"/>
              <a:gd name="adj2" fmla="val 65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dirty="0"/>
              <a:t>Robopedia</a:t>
            </a:r>
            <a:endParaRPr lang="en-CA" sz="2000" dirty="0"/>
          </a:p>
        </p:txBody>
      </p:sp>
      <p:sp>
        <p:nvSpPr>
          <p:cNvPr id="6" name="Rectangle 5">
            <a:extLst>
              <a:ext uri="{FF2B5EF4-FFF2-40B4-BE49-F238E27FC236}">
                <a16:creationId xmlns:a16="http://schemas.microsoft.com/office/drawing/2014/main" id="{9637FBD9-363D-E0C1-8E9A-2DAA11E35464}"/>
              </a:ext>
            </a:extLst>
          </p:cNvPr>
          <p:cNvSpPr/>
          <p:nvPr userDrawn="1"/>
        </p:nvSpPr>
        <p:spPr>
          <a:xfrm>
            <a:off x="-23814" y="104160"/>
            <a:ext cx="12192000" cy="6858000"/>
          </a:xfrm>
          <a:prstGeom prst="rect">
            <a:avLst/>
          </a:prstGeom>
          <a:blipFill dpi="0" rotWithShape="1">
            <a:blip r:embed="rId3">
              <a:alphaModFix amt="17000"/>
              <a:extLst>
                <a:ext uri="{BEBA8EAE-BF5A-486C-A8C5-ECC9F3942E4B}">
                  <a14:imgProps xmlns:a14="http://schemas.microsoft.com/office/drawing/2010/main">
                    <a14:imgLayer r:embed="rId4">
                      <a14:imgEffect>
                        <a14:sharpenSoften amount="-17000"/>
                      </a14:imgEffect>
                      <a14:imgEffect>
                        <a14:saturation sat="32000"/>
                      </a14:imgEffect>
                      <a14:imgEffect>
                        <a14:brightnessContrast bright="-34000" contrast="-12000"/>
                      </a14:imgEffect>
                    </a14:imgLayer>
                  </a14:imgProps>
                </a:ext>
              </a:extLst>
            </a:blip>
            <a:srcRect/>
            <a:stretch>
              <a:fillRect/>
            </a:stretch>
          </a:blip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Title 6">
            <a:extLst>
              <a:ext uri="{FF2B5EF4-FFF2-40B4-BE49-F238E27FC236}">
                <a16:creationId xmlns:a16="http://schemas.microsoft.com/office/drawing/2014/main" id="{477DE1B2-5BFA-5A1D-C73C-8FE367E1CE46}"/>
              </a:ext>
            </a:extLst>
          </p:cNvPr>
          <p:cNvSpPr txBox="1">
            <a:spLocks/>
          </p:cNvSpPr>
          <p:nvPr userDrawn="1"/>
        </p:nvSpPr>
        <p:spPr>
          <a:xfrm>
            <a:off x="9457747" y="6462046"/>
            <a:ext cx="2621181" cy="500114"/>
          </a:xfrm>
          <a:prstGeom prst="rect">
            <a:avLst/>
          </a:prstGeom>
        </p:spPr>
        <p:txBody>
          <a:bodyPr>
            <a:noAutofit/>
          </a:bodyPr>
          <a:lstStyle>
            <a:lvl1pPr algn="l" defTabSz="914400" rtl="0" eaLnBrk="1" latinLnBrk="0" hangingPunct="1">
              <a:lnSpc>
                <a:spcPct val="90000"/>
              </a:lnSpc>
              <a:spcBef>
                <a:spcPct val="0"/>
              </a:spcBef>
              <a:buNone/>
              <a:defRPr sz="2800" b="0" kern="1200">
                <a:solidFill>
                  <a:schemeClr val="tx1"/>
                </a:solidFill>
                <a:latin typeface="Bahnschrift SemiBold Condensed" panose="020B0502040204020203" pitchFamily="34" charset="0"/>
                <a:ea typeface="+mj-ea"/>
                <a:cs typeface="+mj-cs"/>
              </a:defRPr>
            </a:lvl1pPr>
          </a:lstStyle>
          <a:p>
            <a:r>
              <a:rPr lang="en-US" sz="1800" dirty="0">
                <a:latin typeface="Arial" panose="020B0604020202020204" pitchFamily="34" charset="0"/>
                <a:cs typeface="Arial" panose="020B0604020202020204" pitchFamily="34" charset="0"/>
              </a:rPr>
              <a:t>ORC CLASSROOM</a:t>
            </a:r>
            <a:endParaRPr lang="en-CA" sz="1800" dirty="0">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ECCC81C9-3E8D-2B04-B101-68BE752AB31F}"/>
              </a:ext>
            </a:extLst>
          </p:cNvPr>
          <p:cNvSpPr/>
          <p:nvPr userDrawn="1"/>
        </p:nvSpPr>
        <p:spPr>
          <a:xfrm>
            <a:off x="190544" y="827472"/>
            <a:ext cx="11763375" cy="5634574"/>
          </a:xfrm>
          <a:prstGeom prst="roundRect">
            <a:avLst/>
          </a:prstGeom>
          <a:solidFill>
            <a:schemeClr val="accent4">
              <a:lumMod val="40000"/>
              <a:lumOff val="60000"/>
              <a:alpha val="61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hought Bubble: Cloud 20">
            <a:extLst>
              <a:ext uri="{FF2B5EF4-FFF2-40B4-BE49-F238E27FC236}">
                <a16:creationId xmlns:a16="http://schemas.microsoft.com/office/drawing/2014/main" id="{2C3D2594-BE47-6ED1-26A4-7A4EBC9FC2ED}"/>
              </a:ext>
            </a:extLst>
          </p:cNvPr>
          <p:cNvSpPr/>
          <p:nvPr userDrawn="1"/>
        </p:nvSpPr>
        <p:spPr>
          <a:xfrm>
            <a:off x="362666" y="449802"/>
            <a:ext cx="3133725" cy="714375"/>
          </a:xfrm>
          <a:prstGeom prst="cloudCallout">
            <a:avLst>
              <a:gd name="adj1" fmla="val 812"/>
              <a:gd name="adj2" fmla="val 65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dirty="0"/>
              <a:t>Robopedia</a:t>
            </a:r>
            <a:endParaRPr lang="en-CA" sz="2000" dirty="0"/>
          </a:p>
        </p:txBody>
      </p:sp>
      <p:pic>
        <p:nvPicPr>
          <p:cNvPr id="5" name="Picture 4">
            <a:extLst>
              <a:ext uri="{FF2B5EF4-FFF2-40B4-BE49-F238E27FC236}">
                <a16:creationId xmlns:a16="http://schemas.microsoft.com/office/drawing/2014/main" id="{AC4A66BB-62DA-64D4-C73A-9957E49872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95843" y="0"/>
            <a:ext cx="1768979" cy="783883"/>
          </a:xfrm>
          <a:prstGeom prst="rect">
            <a:avLst/>
          </a:prstGeom>
        </p:spPr>
      </p:pic>
      <p:pic>
        <p:nvPicPr>
          <p:cNvPr id="8" name="Picture 7">
            <a:extLst>
              <a:ext uri="{FF2B5EF4-FFF2-40B4-BE49-F238E27FC236}">
                <a16:creationId xmlns:a16="http://schemas.microsoft.com/office/drawing/2014/main" id="{9953D4C2-2318-2FB0-1259-50A34EDA41F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3201" y="32379"/>
            <a:ext cx="1590887" cy="1590186"/>
          </a:xfrm>
          <a:prstGeom prst="rect">
            <a:avLst/>
          </a:prstGeom>
        </p:spPr>
      </p:pic>
    </p:spTree>
    <p:extLst>
      <p:ext uri="{BB962C8B-B14F-4D97-AF65-F5344CB8AC3E}">
        <p14:creationId xmlns:p14="http://schemas.microsoft.com/office/powerpoint/2010/main" val="3824909265"/>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3E9E60-356C-0669-208D-590E74D06E25}"/>
              </a:ext>
            </a:extLst>
          </p:cNvPr>
          <p:cNvSpPr/>
          <p:nvPr userDrawn="1"/>
        </p:nvSpPr>
        <p:spPr>
          <a:xfrm>
            <a:off x="0" y="0"/>
            <a:ext cx="12192000" cy="6858000"/>
          </a:xfrm>
          <a:prstGeom prst="rect">
            <a:avLst/>
          </a:prstGeom>
          <a:blipFill dpi="0" rotWithShape="1">
            <a:blip r:embed="rId3">
              <a:alphaModFix amt="17000"/>
              <a:extLst>
                <a:ext uri="{BEBA8EAE-BF5A-486C-A8C5-ECC9F3942E4B}">
                  <a14:imgProps xmlns:a14="http://schemas.microsoft.com/office/drawing/2010/main">
                    <a14:imgLayer r:embed="rId4">
                      <a14:imgEffect>
                        <a14:sharpenSoften amount="-17000"/>
                      </a14:imgEffect>
                      <a14:imgEffect>
                        <a14:saturation sat="32000"/>
                      </a14:imgEffect>
                      <a14:imgEffect>
                        <a14:brightnessContrast bright="-34000" contrast="-12000"/>
                      </a14:imgEffect>
                    </a14:imgLayer>
                  </a14:imgProps>
                </a:ext>
              </a:extLst>
            </a:blip>
            <a:srcRect/>
            <a:stretch>
              <a:fillRect/>
            </a:stretch>
          </a:blipFill>
          <a:ln>
            <a:noFill/>
          </a:ln>
          <a:effectLst>
            <a:softEdge rad="165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a:extLst>
              <a:ext uri="{FF2B5EF4-FFF2-40B4-BE49-F238E27FC236}">
                <a16:creationId xmlns:a16="http://schemas.microsoft.com/office/drawing/2014/main" id="{80740919-EFA8-7B1D-65D8-C7ED2257C85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12093" y="119550"/>
            <a:ext cx="1915983" cy="500114"/>
          </a:xfrm>
          <a:prstGeom prst="rect">
            <a:avLst/>
          </a:prstGeom>
        </p:spPr>
      </p:pic>
      <p:sp>
        <p:nvSpPr>
          <p:cNvPr id="2" name="Title 6">
            <a:extLst>
              <a:ext uri="{FF2B5EF4-FFF2-40B4-BE49-F238E27FC236}">
                <a16:creationId xmlns:a16="http://schemas.microsoft.com/office/drawing/2014/main" id="{0CF4B26E-3CE0-CDDD-FCEC-8E6E9BC3EC29}"/>
              </a:ext>
            </a:extLst>
          </p:cNvPr>
          <p:cNvSpPr txBox="1">
            <a:spLocks/>
          </p:cNvSpPr>
          <p:nvPr userDrawn="1"/>
        </p:nvSpPr>
        <p:spPr>
          <a:xfrm>
            <a:off x="9457747" y="6462046"/>
            <a:ext cx="2621181" cy="500114"/>
          </a:xfrm>
          <a:prstGeom prst="rect">
            <a:avLst/>
          </a:prstGeom>
        </p:spPr>
        <p:txBody>
          <a:bodyPr>
            <a:noAutofit/>
          </a:bodyPr>
          <a:lstStyle>
            <a:lvl1pPr algn="l" defTabSz="914400" rtl="0" eaLnBrk="1" latinLnBrk="0" hangingPunct="1">
              <a:lnSpc>
                <a:spcPct val="90000"/>
              </a:lnSpc>
              <a:spcBef>
                <a:spcPct val="0"/>
              </a:spcBef>
              <a:buNone/>
              <a:defRPr sz="2800" b="0" kern="1200">
                <a:solidFill>
                  <a:schemeClr val="tx1"/>
                </a:solidFill>
                <a:latin typeface="Bahnschrift SemiBold Condensed" panose="020B0502040204020203" pitchFamily="34" charset="0"/>
                <a:ea typeface="+mj-ea"/>
                <a:cs typeface="+mj-cs"/>
              </a:defRPr>
            </a:lvl1pPr>
          </a:lstStyle>
          <a:p>
            <a:r>
              <a:rPr lang="en-US" sz="1800" dirty="0">
                <a:latin typeface="Arial" panose="020B0604020202020204" pitchFamily="34" charset="0"/>
                <a:cs typeface="Arial" panose="020B0604020202020204" pitchFamily="34" charset="0"/>
              </a:rPr>
              <a:t>ZONE01 CLASSROOM</a:t>
            </a:r>
            <a:endParaRPr lang="en-CA" sz="1800" dirty="0">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EDE3DF53-00A5-E3C0-4224-F808E5C9FE25}"/>
              </a:ext>
            </a:extLst>
          </p:cNvPr>
          <p:cNvSpPr/>
          <p:nvPr userDrawn="1"/>
        </p:nvSpPr>
        <p:spPr>
          <a:xfrm>
            <a:off x="190544" y="827472"/>
            <a:ext cx="11763375" cy="5634574"/>
          </a:xfrm>
          <a:prstGeom prst="roundRect">
            <a:avLst/>
          </a:prstGeom>
          <a:solidFill>
            <a:schemeClr val="accent4">
              <a:lumMod val="40000"/>
              <a:lumOff val="60000"/>
              <a:alpha val="61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hought Bubble: Cloud 3">
            <a:extLst>
              <a:ext uri="{FF2B5EF4-FFF2-40B4-BE49-F238E27FC236}">
                <a16:creationId xmlns:a16="http://schemas.microsoft.com/office/drawing/2014/main" id="{445E497D-3F92-12AB-980B-E811B1340C4C}"/>
              </a:ext>
            </a:extLst>
          </p:cNvPr>
          <p:cNvSpPr/>
          <p:nvPr userDrawn="1"/>
        </p:nvSpPr>
        <p:spPr>
          <a:xfrm>
            <a:off x="362666" y="449802"/>
            <a:ext cx="3618784" cy="807498"/>
          </a:xfrm>
          <a:prstGeom prst="cloudCallout">
            <a:avLst>
              <a:gd name="adj1" fmla="val 812"/>
              <a:gd name="adj2" fmla="val 6500"/>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800" dirty="0"/>
              <a:t>Class Summary</a:t>
            </a:r>
            <a:endParaRPr lang="en-CA" sz="2000" dirty="0"/>
          </a:p>
        </p:txBody>
      </p:sp>
    </p:spTree>
    <p:extLst>
      <p:ext uri="{BB962C8B-B14F-4D97-AF65-F5344CB8AC3E}">
        <p14:creationId xmlns:p14="http://schemas.microsoft.com/office/powerpoint/2010/main" val="3535846240"/>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
            <a:extLst>
              <a:ext uri="{FF2B5EF4-FFF2-40B4-BE49-F238E27FC236}">
                <a16:creationId xmlns:a16="http://schemas.microsoft.com/office/drawing/2014/main" id="{97A7716C-6BEB-2D2A-8C68-634903A88913}"/>
              </a:ext>
            </a:extLst>
          </p:cNvPr>
          <p:cNvPicPr>
            <a:picLocks noChangeAspect="1"/>
          </p:cNvPicPr>
          <p:nvPr/>
        </p:nvPicPr>
        <p:blipFill>
          <a:blip r:embed="rId2">
            <a:clrChange>
              <a:clrFrom>
                <a:srgbClr val="E2F4FC"/>
              </a:clrFrom>
              <a:clrTo>
                <a:srgbClr val="E2F4FC">
                  <a:alpha val="0"/>
                </a:srgbClr>
              </a:clrTo>
            </a:clrChange>
          </a:blip>
          <a:stretch>
            <a:fillRect/>
          </a:stretch>
        </p:blipFill>
        <p:spPr>
          <a:xfrm>
            <a:off x="7835044" y="3032071"/>
            <a:ext cx="1800000" cy="3254965"/>
          </a:xfrm>
          <a:prstGeom prst="rect">
            <a:avLst/>
          </a:prstGeom>
        </p:spPr>
      </p:pic>
      <p:sp>
        <p:nvSpPr>
          <p:cNvPr id="6" name="文本框 9">
            <a:extLst>
              <a:ext uri="{FF2B5EF4-FFF2-40B4-BE49-F238E27FC236}">
                <a16:creationId xmlns:a16="http://schemas.microsoft.com/office/drawing/2014/main" id="{0687760A-FD70-BB86-6AE5-254A6D747E15}"/>
              </a:ext>
            </a:extLst>
          </p:cNvPr>
          <p:cNvSpPr txBox="1"/>
          <p:nvPr/>
        </p:nvSpPr>
        <p:spPr>
          <a:xfrm>
            <a:off x="1006397" y="1318200"/>
            <a:ext cx="7128792" cy="5847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zh-CN" sz="3200" b="1" i="0" u="none" strike="noStrike" kern="1200" cap="none" spc="50" normalizeH="0" baseline="0" noProof="0" dirty="0">
                <a:ln>
                  <a:noFill/>
                </a:ln>
                <a:solidFill>
                  <a:prstClr val="black"/>
                </a:solidFill>
                <a:effectLst/>
                <a:uLnTx/>
                <a:uFillTx/>
                <a:latin typeface="Gill Sans Ultra Bold" panose="020B0A02020104020203" pitchFamily="34" charset="0"/>
                <a:ea typeface="楷体" panose="02010609060101010101" pitchFamily="49" charset="-122"/>
                <a:cs typeface="+mn-cs"/>
              </a:rPr>
              <a:t>Belt Driven</a:t>
            </a:r>
            <a:endParaRPr kumimoji="0" lang="zh-CN" altLang="en-US" sz="3200" b="1" i="0" u="none" strike="noStrike" kern="1200" cap="none" spc="50" normalizeH="0" baseline="0" noProof="0" dirty="0">
              <a:ln>
                <a:noFill/>
              </a:ln>
              <a:solidFill>
                <a:prstClr val="black"/>
              </a:solidFill>
              <a:effectLst/>
              <a:uLnTx/>
              <a:uFillTx/>
              <a:latin typeface="Gill Sans Ultra Bold" panose="020B0A02020104020203" pitchFamily="34" charset="0"/>
              <a:ea typeface="楷体" panose="02010609060101010101" pitchFamily="49" charset="-122"/>
              <a:cs typeface="+mn-cs"/>
            </a:endParaRPr>
          </a:p>
        </p:txBody>
      </p:sp>
      <p:sp>
        <p:nvSpPr>
          <p:cNvPr id="7" name="文本框 10">
            <a:extLst>
              <a:ext uri="{FF2B5EF4-FFF2-40B4-BE49-F238E27FC236}">
                <a16:creationId xmlns:a16="http://schemas.microsoft.com/office/drawing/2014/main" id="{1D5B0F9D-D02B-B9D7-165C-91C757961EB9}"/>
              </a:ext>
            </a:extLst>
          </p:cNvPr>
          <p:cNvSpPr txBox="1"/>
          <p:nvPr/>
        </p:nvSpPr>
        <p:spPr>
          <a:xfrm>
            <a:off x="1006397" y="2069271"/>
            <a:ext cx="1096264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 belt-driven machine uses a belt to connect two spinning wheels or pulleys. When one wheel turns, the belt moves and makes the other wheel spin too! It’s like how a bike chain helps the wheels move when you pedal. Belt drives are used in lots of machines, like fans, washing machines, and even cars, to help parts work together smoothly and quickly.</a:t>
            </a:r>
            <a:endParaRPr kumimoji="0" lang="zh-CN" altLang="zh-CN" sz="2000" b="0"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endParaRPr>
          </a:p>
        </p:txBody>
      </p:sp>
      <p:pic>
        <p:nvPicPr>
          <p:cNvPr id="8" name="Picture 7">
            <a:extLst>
              <a:ext uri="{FF2B5EF4-FFF2-40B4-BE49-F238E27FC236}">
                <a16:creationId xmlns:a16="http://schemas.microsoft.com/office/drawing/2014/main" id="{F9433814-A57B-6AE0-E49C-FC1A15864464}"/>
              </a:ext>
            </a:extLst>
          </p:cNvPr>
          <p:cNvPicPr>
            <a:picLocks noChangeAspect="1"/>
          </p:cNvPicPr>
          <p:nvPr/>
        </p:nvPicPr>
        <p:blipFill>
          <a:blip r:embed="rId3"/>
          <a:stretch>
            <a:fillRect/>
          </a:stretch>
        </p:blipFill>
        <p:spPr>
          <a:xfrm>
            <a:off x="1382494" y="3415967"/>
            <a:ext cx="4946819" cy="1996238"/>
          </a:xfrm>
          <a:prstGeom prst="rect">
            <a:avLst/>
          </a:prstGeom>
        </p:spPr>
      </p:pic>
      <p:sp>
        <p:nvSpPr>
          <p:cNvPr id="9" name="TextBox 8">
            <a:extLst>
              <a:ext uri="{FF2B5EF4-FFF2-40B4-BE49-F238E27FC236}">
                <a16:creationId xmlns:a16="http://schemas.microsoft.com/office/drawing/2014/main" id="{62F74158-9402-2B2F-7276-842A0C5D0E44}"/>
              </a:ext>
            </a:extLst>
          </p:cNvPr>
          <p:cNvSpPr txBox="1"/>
          <p:nvPr/>
        </p:nvSpPr>
        <p:spPr>
          <a:xfrm>
            <a:off x="571355" y="4973797"/>
            <a:ext cx="189314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Driving pulley</a:t>
            </a:r>
          </a:p>
        </p:txBody>
      </p:sp>
      <p:sp>
        <p:nvSpPr>
          <p:cNvPr id="10" name="TextBox 9">
            <a:extLst>
              <a:ext uri="{FF2B5EF4-FFF2-40B4-BE49-F238E27FC236}">
                <a16:creationId xmlns:a16="http://schemas.microsoft.com/office/drawing/2014/main" id="{32766A8F-7144-BA1F-4A5A-9FB983D4E629}"/>
              </a:ext>
            </a:extLst>
          </p:cNvPr>
          <p:cNvSpPr txBox="1"/>
          <p:nvPr/>
        </p:nvSpPr>
        <p:spPr>
          <a:xfrm>
            <a:off x="3516707" y="3559006"/>
            <a:ext cx="67839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Belt</a:t>
            </a:r>
          </a:p>
        </p:txBody>
      </p:sp>
      <p:sp>
        <p:nvSpPr>
          <p:cNvPr id="11" name="TextBox 10">
            <a:extLst>
              <a:ext uri="{FF2B5EF4-FFF2-40B4-BE49-F238E27FC236}">
                <a16:creationId xmlns:a16="http://schemas.microsoft.com/office/drawing/2014/main" id="{0295B6C4-931C-72D0-A5F8-5F2FEE39D43F}"/>
              </a:ext>
            </a:extLst>
          </p:cNvPr>
          <p:cNvSpPr txBox="1"/>
          <p:nvPr/>
        </p:nvSpPr>
        <p:spPr>
          <a:xfrm>
            <a:off x="5414703" y="5078135"/>
            <a:ext cx="18292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rPr>
              <a:t>Driven pulley</a:t>
            </a:r>
          </a:p>
        </p:txBody>
      </p:sp>
    </p:spTree>
    <p:extLst>
      <p:ext uri="{BB962C8B-B14F-4D97-AF65-F5344CB8AC3E}">
        <p14:creationId xmlns:p14="http://schemas.microsoft.com/office/powerpoint/2010/main" val="339008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a:extLst>
              <a:ext uri="{FF2B5EF4-FFF2-40B4-BE49-F238E27FC236}">
                <a16:creationId xmlns:a16="http://schemas.microsoft.com/office/drawing/2014/main" id="{D3C52AD4-6CDE-5A73-1A10-D9D91BBA13FF}"/>
              </a:ext>
            </a:extLst>
          </p:cNvPr>
          <p:cNvSpPr txBox="1"/>
          <p:nvPr/>
        </p:nvSpPr>
        <p:spPr>
          <a:xfrm>
            <a:off x="1175073" y="2153938"/>
            <a:ext cx="10962640"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Belt drive includes open belt drive and crossed belt drive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rPr>
              <a:t>Can you identify the following belt drive?</a:t>
            </a:r>
            <a:endParaRPr kumimoji="0" lang="zh-CN" altLang="zh-CN" sz="2000" b="0"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endParaRPr>
          </a:p>
        </p:txBody>
      </p:sp>
      <p:sp>
        <p:nvSpPr>
          <p:cNvPr id="3" name="文本框 9">
            <a:extLst>
              <a:ext uri="{FF2B5EF4-FFF2-40B4-BE49-F238E27FC236}">
                <a16:creationId xmlns:a16="http://schemas.microsoft.com/office/drawing/2014/main" id="{770D4EDE-2FC6-A6A4-87E0-6F603ACE74B5}"/>
              </a:ext>
            </a:extLst>
          </p:cNvPr>
          <p:cNvSpPr txBox="1"/>
          <p:nvPr/>
        </p:nvSpPr>
        <p:spPr>
          <a:xfrm>
            <a:off x="1006397" y="1318200"/>
            <a:ext cx="7128792" cy="5847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zh-CN" sz="3200" b="1" i="0" u="none" strike="noStrike" kern="1200" cap="none" spc="50" normalizeH="0" baseline="0" noProof="0" dirty="0">
                <a:ln>
                  <a:noFill/>
                </a:ln>
                <a:solidFill>
                  <a:prstClr val="black"/>
                </a:solidFill>
                <a:effectLst/>
                <a:uLnTx/>
                <a:uFillTx/>
                <a:latin typeface="Gill Sans Ultra Bold" panose="020B0A02020104020203" pitchFamily="34" charset="0"/>
                <a:ea typeface="楷体" panose="02010609060101010101" pitchFamily="49" charset="-122"/>
                <a:cs typeface="+mn-cs"/>
              </a:rPr>
              <a:t>Belt Driven</a:t>
            </a:r>
            <a:endParaRPr kumimoji="0" lang="zh-CN" altLang="en-US" sz="3200" b="1" i="0" u="none" strike="noStrike" kern="1200" cap="none" spc="50" normalizeH="0" baseline="0" noProof="0" dirty="0">
              <a:ln>
                <a:noFill/>
              </a:ln>
              <a:solidFill>
                <a:prstClr val="black"/>
              </a:solidFill>
              <a:effectLst/>
              <a:uLnTx/>
              <a:uFillTx/>
              <a:latin typeface="Gill Sans Ultra Bold" panose="020B0A02020104020203" pitchFamily="34" charset="0"/>
              <a:ea typeface="楷体" panose="02010609060101010101" pitchFamily="49" charset="-122"/>
              <a:cs typeface="+mn-cs"/>
            </a:endParaRPr>
          </a:p>
        </p:txBody>
      </p:sp>
      <p:pic>
        <p:nvPicPr>
          <p:cNvPr id="4" name="Picture 3">
            <a:extLst>
              <a:ext uri="{FF2B5EF4-FFF2-40B4-BE49-F238E27FC236}">
                <a16:creationId xmlns:a16="http://schemas.microsoft.com/office/drawing/2014/main" id="{4EE7C95F-805E-1055-6035-10B06EC59320}"/>
              </a:ext>
            </a:extLst>
          </p:cNvPr>
          <p:cNvPicPr>
            <a:picLocks noChangeAspect="1"/>
          </p:cNvPicPr>
          <p:nvPr/>
        </p:nvPicPr>
        <p:blipFill>
          <a:blip r:embed="rId2"/>
          <a:stretch>
            <a:fillRect/>
          </a:stretch>
        </p:blipFill>
        <p:spPr>
          <a:xfrm>
            <a:off x="1627239" y="3856126"/>
            <a:ext cx="8740877" cy="2213178"/>
          </a:xfrm>
          <a:prstGeom prst="rect">
            <a:avLst/>
          </a:prstGeom>
        </p:spPr>
      </p:pic>
    </p:spTree>
    <p:extLst>
      <p:ext uri="{BB962C8B-B14F-4D97-AF65-F5344CB8AC3E}">
        <p14:creationId xmlns:p14="http://schemas.microsoft.com/office/powerpoint/2010/main" val="384996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a:extLst>
              <a:ext uri="{FF2B5EF4-FFF2-40B4-BE49-F238E27FC236}">
                <a16:creationId xmlns:a16="http://schemas.microsoft.com/office/drawing/2014/main" id="{C6B7B12B-868D-1101-143A-FE82775F460B}"/>
              </a:ext>
            </a:extLst>
          </p:cNvPr>
          <p:cNvSpPr txBox="1"/>
          <p:nvPr/>
        </p:nvSpPr>
        <p:spPr>
          <a:xfrm>
            <a:off x="1175073" y="1499932"/>
            <a:ext cx="7128792" cy="5847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zh-CN" sz="3200" b="1" i="0" u="none" strike="noStrike" kern="1200" cap="none" spc="50" normalizeH="0" baseline="0" noProof="0" dirty="0">
                <a:ln>
                  <a:noFill/>
                </a:ln>
                <a:solidFill>
                  <a:prstClr val="black"/>
                </a:solidFill>
                <a:effectLst/>
                <a:uLnTx/>
                <a:uFillTx/>
                <a:latin typeface="Gill Sans Ultra Bold" panose="020B0A02020104020203" pitchFamily="34" charset="0"/>
                <a:ea typeface="楷体" panose="02010609060101010101" pitchFamily="49" charset="-122"/>
                <a:cs typeface="+mn-cs"/>
              </a:rPr>
              <a:t>Belt Driven</a:t>
            </a:r>
            <a:endParaRPr kumimoji="0" lang="zh-CN" altLang="en-US" sz="3200" b="1" i="0" u="none" strike="noStrike" kern="1200" cap="none" spc="50" normalizeH="0" baseline="0" noProof="0" dirty="0">
              <a:ln>
                <a:noFill/>
              </a:ln>
              <a:solidFill>
                <a:prstClr val="black"/>
              </a:solidFill>
              <a:effectLst/>
              <a:uLnTx/>
              <a:uFillTx/>
              <a:latin typeface="Gill Sans Ultra Bold" panose="020B0A02020104020203" pitchFamily="34" charset="0"/>
              <a:ea typeface="楷体" panose="02010609060101010101" pitchFamily="49" charset="-122"/>
              <a:cs typeface="+mn-cs"/>
            </a:endParaRPr>
          </a:p>
        </p:txBody>
      </p:sp>
      <p:sp>
        <p:nvSpPr>
          <p:cNvPr id="3" name="文本框 14">
            <a:extLst>
              <a:ext uri="{FF2B5EF4-FFF2-40B4-BE49-F238E27FC236}">
                <a16:creationId xmlns:a16="http://schemas.microsoft.com/office/drawing/2014/main" id="{84765E71-F729-51B2-AF04-EE42DC2F2E31}"/>
              </a:ext>
            </a:extLst>
          </p:cNvPr>
          <p:cNvSpPr txBox="1"/>
          <p:nvPr/>
        </p:nvSpPr>
        <p:spPr>
          <a:xfrm>
            <a:off x="1175073" y="2200222"/>
            <a:ext cx="9935379"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Belt transmission can achieve long-distance power transfer. When sudden external force is applied or there is an abrupt change in speed, belt transmission can protect the machinery and prevent damage to its components.</a:t>
            </a:r>
            <a:endParaRPr kumimoji="0" lang="zh-CN" altLang="zh-CN" sz="2000" b="0"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endParaRPr>
          </a:p>
        </p:txBody>
      </p:sp>
      <p:pic>
        <p:nvPicPr>
          <p:cNvPr id="7" name="Picture 6">
            <a:extLst>
              <a:ext uri="{FF2B5EF4-FFF2-40B4-BE49-F238E27FC236}">
                <a16:creationId xmlns:a16="http://schemas.microsoft.com/office/drawing/2014/main" id="{CF1EB6CD-5656-27EC-4991-5D2E58C0C3F8}"/>
              </a:ext>
            </a:extLst>
          </p:cNvPr>
          <p:cNvPicPr>
            <a:picLocks noChangeAspect="1"/>
          </p:cNvPicPr>
          <p:nvPr/>
        </p:nvPicPr>
        <p:blipFill>
          <a:blip r:embed="rId2"/>
          <a:stretch>
            <a:fillRect/>
          </a:stretch>
        </p:blipFill>
        <p:spPr>
          <a:xfrm>
            <a:off x="555522" y="2938109"/>
            <a:ext cx="10846516" cy="3393865"/>
          </a:xfrm>
          <a:prstGeom prst="rect">
            <a:avLst/>
          </a:prstGeom>
        </p:spPr>
      </p:pic>
      <p:sp>
        <p:nvSpPr>
          <p:cNvPr id="8" name="文本框 4">
            <a:extLst>
              <a:ext uri="{FF2B5EF4-FFF2-40B4-BE49-F238E27FC236}">
                <a16:creationId xmlns:a16="http://schemas.microsoft.com/office/drawing/2014/main" id="{5220FE6A-07C3-830A-C19A-7FD874A9A290}"/>
              </a:ext>
            </a:extLst>
          </p:cNvPr>
          <p:cNvSpPr txBox="1"/>
          <p:nvPr/>
        </p:nvSpPr>
        <p:spPr>
          <a:xfrm>
            <a:off x="1612609" y="5447584"/>
            <a:ext cx="7128792" cy="33855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zh-CN" sz="1600" b="1" i="0" u="none" strike="noStrike" kern="1200" cap="none" spc="50" normalizeH="0" baseline="0" noProof="0" dirty="0">
                <a:ln>
                  <a:noFill/>
                </a:ln>
                <a:solidFill>
                  <a:prstClr val="black"/>
                </a:solidFill>
                <a:effectLst/>
                <a:uLnTx/>
                <a:uFillTx/>
                <a:latin typeface="Calibri" panose="020F0502020204030204"/>
                <a:ea typeface="楷体" panose="02010609060101010101" pitchFamily="49" charset="-122"/>
                <a:cs typeface="+mn-cs"/>
              </a:rPr>
              <a:t>Long distance power transfer</a:t>
            </a:r>
            <a:endParaRPr kumimoji="0" lang="zh-CN" altLang="en-US" sz="1600" b="1" i="0" u="none" strike="noStrike" kern="1200" cap="none" spc="50" normalizeH="0" baseline="0" noProof="0" dirty="0">
              <a:ln>
                <a:noFill/>
              </a:ln>
              <a:solidFill>
                <a:prstClr val="black"/>
              </a:solidFill>
              <a:effectLst/>
              <a:uLnTx/>
              <a:uFillTx/>
              <a:latin typeface="Calibri" panose="020F0502020204030204"/>
              <a:ea typeface="楷体" panose="02010609060101010101" pitchFamily="49" charset="-122"/>
              <a:cs typeface="+mn-cs"/>
            </a:endParaRPr>
          </a:p>
        </p:txBody>
      </p:sp>
      <p:sp>
        <p:nvSpPr>
          <p:cNvPr id="9" name="文本框 4">
            <a:extLst>
              <a:ext uri="{FF2B5EF4-FFF2-40B4-BE49-F238E27FC236}">
                <a16:creationId xmlns:a16="http://schemas.microsoft.com/office/drawing/2014/main" id="{FD83F934-AFD5-B625-53DC-0393A7716DDF}"/>
              </a:ext>
            </a:extLst>
          </p:cNvPr>
          <p:cNvSpPr txBox="1"/>
          <p:nvPr/>
        </p:nvSpPr>
        <p:spPr>
          <a:xfrm>
            <a:off x="6459792" y="5909187"/>
            <a:ext cx="2497395" cy="5847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zh-CN" sz="1600" b="1" i="0" u="none" strike="noStrike" kern="1200" cap="none" spc="50" normalizeH="0" baseline="0" noProof="0" dirty="0">
                <a:ln>
                  <a:noFill/>
                </a:ln>
                <a:solidFill>
                  <a:prstClr val="black"/>
                </a:solidFill>
                <a:effectLst/>
                <a:uLnTx/>
                <a:uFillTx/>
                <a:latin typeface="Calibri" panose="020F0502020204030204"/>
                <a:ea typeface="楷体" panose="02010609060101010101" pitchFamily="49" charset="-122"/>
                <a:cs typeface="+mn-cs"/>
              </a:rPr>
              <a:t>Belt slipping to protect the pulley/machinery</a:t>
            </a:r>
            <a:endParaRPr kumimoji="0" lang="zh-CN" altLang="en-US" sz="1600" b="1" i="0" u="none" strike="noStrike" kern="1200" cap="none" spc="50" normalizeH="0" baseline="0" noProof="0" dirty="0">
              <a:ln>
                <a:noFill/>
              </a:ln>
              <a:solidFill>
                <a:prstClr val="black"/>
              </a:solidFill>
              <a:effectLst/>
              <a:uLnTx/>
              <a:uFillTx/>
              <a:latin typeface="Calibri" panose="020F0502020204030204"/>
              <a:ea typeface="楷体" panose="02010609060101010101" pitchFamily="49" charset="-122"/>
              <a:cs typeface="+mn-cs"/>
            </a:endParaRPr>
          </a:p>
        </p:txBody>
      </p:sp>
      <p:sp>
        <p:nvSpPr>
          <p:cNvPr id="10" name="文本框 4">
            <a:extLst>
              <a:ext uri="{FF2B5EF4-FFF2-40B4-BE49-F238E27FC236}">
                <a16:creationId xmlns:a16="http://schemas.microsoft.com/office/drawing/2014/main" id="{75A2D75B-4326-1B28-7C74-AB88B904A99B}"/>
              </a:ext>
            </a:extLst>
          </p:cNvPr>
          <p:cNvSpPr txBox="1"/>
          <p:nvPr/>
        </p:nvSpPr>
        <p:spPr>
          <a:xfrm>
            <a:off x="7510153" y="3023715"/>
            <a:ext cx="2497395" cy="1077218"/>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By holding the pulley with your hand, the belt slips while the machine keeps running</a:t>
            </a:r>
            <a:endParaRPr kumimoji="0" lang="zh-CN" altLang="en-US" sz="1600" b="1" i="0" u="none" strike="noStrike" kern="1200" cap="none" spc="50" normalizeH="0" baseline="0" noProof="0" dirty="0">
              <a:ln>
                <a:noFill/>
              </a:ln>
              <a:solidFill>
                <a:prstClr val="black"/>
              </a:solidFill>
              <a:effectLst/>
              <a:uLnTx/>
              <a:uFillTx/>
              <a:latin typeface="Calibri" panose="020F0502020204030204"/>
              <a:ea typeface="楷体" panose="02010609060101010101" pitchFamily="49" charset="-122"/>
              <a:cs typeface="+mn-cs"/>
            </a:endParaRPr>
          </a:p>
        </p:txBody>
      </p:sp>
    </p:spTree>
    <p:extLst>
      <p:ext uri="{BB962C8B-B14F-4D97-AF65-F5344CB8AC3E}">
        <p14:creationId xmlns:p14="http://schemas.microsoft.com/office/powerpoint/2010/main" val="355106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371A44BE-FE18-4A41-BD2C-EE2A5902E909}"/>
              </a:ext>
            </a:extLst>
          </p:cNvPr>
          <p:cNvSpPr txBox="1"/>
          <p:nvPr/>
        </p:nvSpPr>
        <p:spPr>
          <a:xfrm>
            <a:off x="1187223" y="1393447"/>
            <a:ext cx="10189657" cy="5847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5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rPr>
              <a:t>Review: Analysis of the principle of belt drive</a:t>
            </a:r>
            <a:endParaRPr kumimoji="0" lang="zh-CN" altLang="en-US" sz="3200" b="1" i="0" u="none" strike="noStrike" kern="1200" cap="none" spc="50" normalizeH="0" baseline="0" noProof="0" dirty="0">
              <a:ln>
                <a:noFill/>
              </a:ln>
              <a:solidFill>
                <a:prstClr val="black"/>
              </a:solidFill>
              <a:effectLst/>
              <a:uLnTx/>
              <a:uFillTx/>
              <a:latin typeface="楷体" panose="02010609060101010101" pitchFamily="49" charset="-122"/>
              <a:ea typeface="楷体" panose="02010609060101010101" pitchFamily="49" charset="-122"/>
              <a:cs typeface="+mn-cs"/>
            </a:endParaRPr>
          </a:p>
        </p:txBody>
      </p:sp>
      <p:pic>
        <p:nvPicPr>
          <p:cNvPr id="2" name="Picture 1">
            <a:extLst>
              <a:ext uri="{FF2B5EF4-FFF2-40B4-BE49-F238E27FC236}">
                <a16:creationId xmlns:a16="http://schemas.microsoft.com/office/drawing/2014/main" id="{785246A1-2E95-AFC2-996B-36F502B47814}"/>
              </a:ext>
            </a:extLst>
          </p:cNvPr>
          <p:cNvPicPr>
            <a:picLocks noChangeAspect="1"/>
          </p:cNvPicPr>
          <p:nvPr/>
        </p:nvPicPr>
        <p:blipFill>
          <a:blip r:embed="rId3"/>
          <a:stretch>
            <a:fillRect/>
          </a:stretch>
        </p:blipFill>
        <p:spPr>
          <a:xfrm>
            <a:off x="624348" y="2632888"/>
            <a:ext cx="10943303" cy="2152463"/>
          </a:xfrm>
          <a:prstGeom prst="rect">
            <a:avLst/>
          </a:prstGeom>
        </p:spPr>
      </p:pic>
      <p:sp>
        <p:nvSpPr>
          <p:cNvPr id="3" name="文本框 1">
            <a:extLst>
              <a:ext uri="{FF2B5EF4-FFF2-40B4-BE49-F238E27FC236}">
                <a16:creationId xmlns:a16="http://schemas.microsoft.com/office/drawing/2014/main" id="{BEB65EBE-1800-E281-7DFE-FF98C02131E4}"/>
              </a:ext>
            </a:extLst>
          </p:cNvPr>
          <p:cNvSpPr txBox="1"/>
          <p:nvPr/>
        </p:nvSpPr>
        <p:spPr>
          <a:xfrm>
            <a:off x="726792" y="4838004"/>
            <a:ext cx="3501079"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When the driving wheel and driven wheel are the same size, speed and force remain unchanged</a:t>
            </a:r>
            <a:endParaRPr kumimoji="0" lang="zh-CN" altLang="en-US" sz="1800" b="1" i="0" u="none" strike="noStrike" kern="1200" cap="none" spc="50" normalizeH="0" baseline="0" noProof="0" dirty="0">
              <a:ln>
                <a:noFill/>
              </a:ln>
              <a:solidFill>
                <a:srgbClr val="FFC000"/>
              </a:solidFill>
              <a:effectLst/>
              <a:uLnTx/>
              <a:uFillTx/>
              <a:latin typeface="楷体" panose="02010609060101010101" pitchFamily="49" charset="-122"/>
              <a:ea typeface="楷体" panose="02010609060101010101" pitchFamily="49" charset="-122"/>
              <a:cs typeface="+mn-cs"/>
            </a:endParaRPr>
          </a:p>
        </p:txBody>
      </p:sp>
      <p:sp>
        <p:nvSpPr>
          <p:cNvPr id="5" name="文本框 1">
            <a:extLst>
              <a:ext uri="{FF2B5EF4-FFF2-40B4-BE49-F238E27FC236}">
                <a16:creationId xmlns:a16="http://schemas.microsoft.com/office/drawing/2014/main" id="{8CC5303F-BE10-9077-FE39-6795069F2A0B}"/>
              </a:ext>
            </a:extLst>
          </p:cNvPr>
          <p:cNvSpPr txBox="1"/>
          <p:nvPr/>
        </p:nvSpPr>
        <p:spPr>
          <a:xfrm>
            <a:off x="4758020" y="4822613"/>
            <a:ext cx="3432253"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When the driving wheel is smaller than the driven wheel, speed decreases, and force increases</a:t>
            </a:r>
            <a:endParaRPr kumimoji="0" lang="zh-CN" altLang="en-US" sz="1800" b="1" i="0" u="none" strike="noStrike" kern="1200" cap="none" spc="50" normalizeH="0" baseline="0" noProof="0" dirty="0">
              <a:ln>
                <a:noFill/>
              </a:ln>
              <a:solidFill>
                <a:srgbClr val="FFC000"/>
              </a:solidFill>
              <a:effectLst/>
              <a:uLnTx/>
              <a:uFillTx/>
              <a:latin typeface="楷体" panose="02010609060101010101" pitchFamily="49" charset="-122"/>
              <a:ea typeface="楷体" panose="02010609060101010101" pitchFamily="49" charset="-122"/>
              <a:cs typeface="+mn-cs"/>
            </a:endParaRPr>
          </a:p>
        </p:txBody>
      </p:sp>
      <p:sp>
        <p:nvSpPr>
          <p:cNvPr id="6" name="文本框 1">
            <a:extLst>
              <a:ext uri="{FF2B5EF4-FFF2-40B4-BE49-F238E27FC236}">
                <a16:creationId xmlns:a16="http://schemas.microsoft.com/office/drawing/2014/main" id="{5FA5B682-8EC0-CD29-84F0-E81D18521357}"/>
              </a:ext>
            </a:extLst>
          </p:cNvPr>
          <p:cNvSpPr txBox="1"/>
          <p:nvPr/>
        </p:nvSpPr>
        <p:spPr>
          <a:xfrm>
            <a:off x="8417678" y="4822614"/>
            <a:ext cx="3432253" cy="92333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When the driving wheel is larger than the driven wheel, speed increases, and force decreases</a:t>
            </a:r>
            <a:endParaRPr kumimoji="0" lang="zh-CN" altLang="en-US" sz="1800" b="1" i="0" u="none" strike="noStrike" kern="1200" cap="none" spc="50" normalizeH="0" baseline="0" noProof="0" dirty="0">
              <a:ln>
                <a:noFill/>
              </a:ln>
              <a:solidFill>
                <a:srgbClr val="FFC000"/>
              </a:solidFill>
              <a:effectLst/>
              <a:uLnTx/>
              <a:uFillTx/>
              <a:latin typeface="楷体" panose="02010609060101010101" pitchFamily="49" charset="-122"/>
              <a:ea typeface="楷体" panose="02010609060101010101" pitchFamily="49" charset="-122"/>
              <a:cs typeface="+mn-cs"/>
            </a:endParaRPr>
          </a:p>
        </p:txBody>
      </p:sp>
      <p:sp>
        <p:nvSpPr>
          <p:cNvPr id="8" name="TextBox 7">
            <a:extLst>
              <a:ext uri="{FF2B5EF4-FFF2-40B4-BE49-F238E27FC236}">
                <a16:creationId xmlns:a16="http://schemas.microsoft.com/office/drawing/2014/main" id="{1A21ED2E-EA57-73A0-9B09-BF2BAC8A8D18}"/>
              </a:ext>
            </a:extLst>
          </p:cNvPr>
          <p:cNvSpPr txBox="1"/>
          <p:nvPr/>
        </p:nvSpPr>
        <p:spPr>
          <a:xfrm>
            <a:off x="913605" y="3944035"/>
            <a:ext cx="100368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Driving wheel</a:t>
            </a:r>
            <a:endParaRPr kumimoji="0" lang="en-CA"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804CC7-1917-1A93-6A53-B1F26AA07052}"/>
              </a:ext>
            </a:extLst>
          </p:cNvPr>
          <p:cNvSpPr txBox="1"/>
          <p:nvPr/>
        </p:nvSpPr>
        <p:spPr>
          <a:xfrm>
            <a:off x="4841592" y="3965587"/>
            <a:ext cx="100368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Driving wheel</a:t>
            </a:r>
            <a:endParaRPr kumimoji="0" lang="en-CA"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6C938F-4963-EA69-2AC3-0A5EF32DF3EB}"/>
              </a:ext>
            </a:extLst>
          </p:cNvPr>
          <p:cNvSpPr txBox="1"/>
          <p:nvPr/>
        </p:nvSpPr>
        <p:spPr>
          <a:xfrm>
            <a:off x="8769579" y="3944035"/>
            <a:ext cx="100368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Driving wheel</a:t>
            </a:r>
            <a:endParaRPr kumimoji="0" lang="en-CA"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901E9C4-0BD3-9C37-EB6B-3258F1AFD492}"/>
              </a:ext>
            </a:extLst>
          </p:cNvPr>
          <p:cNvSpPr txBox="1"/>
          <p:nvPr/>
        </p:nvSpPr>
        <p:spPr>
          <a:xfrm>
            <a:off x="2897262" y="3931935"/>
            <a:ext cx="100368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Driven wheel</a:t>
            </a:r>
            <a:endParaRPr kumimoji="0" lang="en-CA"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B8DC465-4B7B-50BF-00BB-8B4F63AE8A9E}"/>
              </a:ext>
            </a:extLst>
          </p:cNvPr>
          <p:cNvSpPr txBox="1"/>
          <p:nvPr/>
        </p:nvSpPr>
        <p:spPr>
          <a:xfrm>
            <a:off x="6825249" y="3944035"/>
            <a:ext cx="100368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Driven wheel</a:t>
            </a:r>
            <a:endParaRPr kumimoji="0" lang="en-CA"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1DC07F1-627B-54AC-B650-EE496D181534}"/>
              </a:ext>
            </a:extLst>
          </p:cNvPr>
          <p:cNvSpPr txBox="1"/>
          <p:nvPr/>
        </p:nvSpPr>
        <p:spPr>
          <a:xfrm>
            <a:off x="10532446" y="3944035"/>
            <a:ext cx="100368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Driven wheel</a:t>
            </a:r>
            <a:endParaRPr kumimoji="0" lang="en-CA" sz="1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216112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3">
            <a:extLst>
              <a:ext uri="{FF2B5EF4-FFF2-40B4-BE49-F238E27FC236}">
                <a16:creationId xmlns:a16="http://schemas.microsoft.com/office/drawing/2014/main" id="{FEC7099A-B59E-573C-9DF3-C18CFE42D219}"/>
              </a:ext>
            </a:extLst>
          </p:cNvPr>
          <p:cNvSpPr txBox="1"/>
          <p:nvPr/>
        </p:nvSpPr>
        <p:spPr>
          <a:xfrm>
            <a:off x="1175073" y="2153938"/>
            <a:ext cx="10962640" cy="101566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Belt drive includes open belt drive and crossed belt drive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rPr>
              <a:t>Can you identify the following belt drive?</a:t>
            </a:r>
            <a:endParaRPr kumimoji="0" lang="zh-CN" altLang="zh-CN" sz="2000" b="0" i="0" u="none" strike="noStrike" kern="1200" cap="none" spc="0" normalizeH="0" baseline="0" noProof="0" dirty="0">
              <a:ln>
                <a:noFill/>
              </a:ln>
              <a:solidFill>
                <a:srgbClr val="00B0F0"/>
              </a:solidFill>
              <a:effectLst/>
              <a:uLnTx/>
              <a:uFillTx/>
              <a:latin typeface="黑体" panose="02010609060101010101" pitchFamily="49" charset="-122"/>
              <a:ea typeface="黑体" panose="02010609060101010101" pitchFamily="49" charset="-122"/>
              <a:cs typeface="+mn-cs"/>
            </a:endParaRPr>
          </a:p>
        </p:txBody>
      </p:sp>
      <p:sp>
        <p:nvSpPr>
          <p:cNvPr id="5" name="文本框 9">
            <a:extLst>
              <a:ext uri="{FF2B5EF4-FFF2-40B4-BE49-F238E27FC236}">
                <a16:creationId xmlns:a16="http://schemas.microsoft.com/office/drawing/2014/main" id="{31E24C64-EA20-987B-8990-F3534554AE94}"/>
              </a:ext>
            </a:extLst>
          </p:cNvPr>
          <p:cNvSpPr txBox="1"/>
          <p:nvPr/>
        </p:nvSpPr>
        <p:spPr>
          <a:xfrm>
            <a:off x="1006397" y="1318200"/>
            <a:ext cx="7128792" cy="5847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zh-CN" sz="3200" b="1" i="0" u="none" strike="noStrike" kern="1200" cap="none" spc="50" normalizeH="0" baseline="0" noProof="0" dirty="0">
                <a:ln>
                  <a:noFill/>
                </a:ln>
                <a:solidFill>
                  <a:prstClr val="black"/>
                </a:solidFill>
                <a:effectLst/>
                <a:uLnTx/>
                <a:uFillTx/>
                <a:latin typeface="Gill Sans Ultra Bold" panose="020B0A02020104020203" pitchFamily="34" charset="0"/>
                <a:ea typeface="楷体" panose="02010609060101010101" pitchFamily="49" charset="-122"/>
                <a:cs typeface="+mn-cs"/>
              </a:rPr>
              <a:t>Belt Driven</a:t>
            </a:r>
            <a:endParaRPr kumimoji="0" lang="zh-CN" altLang="en-US" sz="3200" b="1" i="0" u="none" strike="noStrike" kern="1200" cap="none" spc="50" normalizeH="0" baseline="0" noProof="0" dirty="0">
              <a:ln>
                <a:noFill/>
              </a:ln>
              <a:solidFill>
                <a:prstClr val="black"/>
              </a:solidFill>
              <a:effectLst/>
              <a:uLnTx/>
              <a:uFillTx/>
              <a:latin typeface="Gill Sans Ultra Bold" panose="020B0A02020104020203" pitchFamily="34" charset="0"/>
              <a:ea typeface="楷体" panose="02010609060101010101" pitchFamily="49" charset="-122"/>
              <a:cs typeface="+mn-cs"/>
            </a:endParaRPr>
          </a:p>
        </p:txBody>
      </p:sp>
      <p:pic>
        <p:nvPicPr>
          <p:cNvPr id="7" name="Picture 6">
            <a:extLst>
              <a:ext uri="{FF2B5EF4-FFF2-40B4-BE49-F238E27FC236}">
                <a16:creationId xmlns:a16="http://schemas.microsoft.com/office/drawing/2014/main" id="{C49FAE5D-7D80-4957-292B-7764F9168971}"/>
              </a:ext>
            </a:extLst>
          </p:cNvPr>
          <p:cNvPicPr>
            <a:picLocks noChangeAspect="1"/>
          </p:cNvPicPr>
          <p:nvPr/>
        </p:nvPicPr>
        <p:blipFill>
          <a:blip r:embed="rId2"/>
          <a:stretch>
            <a:fillRect/>
          </a:stretch>
        </p:blipFill>
        <p:spPr>
          <a:xfrm>
            <a:off x="1627239" y="3856126"/>
            <a:ext cx="8740877" cy="2213178"/>
          </a:xfrm>
          <a:prstGeom prst="rect">
            <a:avLst/>
          </a:prstGeom>
        </p:spPr>
      </p:pic>
    </p:spTree>
    <p:extLst>
      <p:ext uri="{BB962C8B-B14F-4D97-AF65-F5344CB8AC3E}">
        <p14:creationId xmlns:p14="http://schemas.microsoft.com/office/powerpoint/2010/main" val="882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ne01 classroom.potx" id="{959A0E91-D6A5-4AD5-8C14-CB31C4F0DD03}" vid="{49877C6E-C7E5-4883-9499-FF2A0E09FC38}"/>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one01 classroom.potx" id="{959A0E91-D6A5-4AD5-8C14-CB31C4F0DD03}" vid="{DEBD7827-8132-4FBB-BEA0-10A60E9C657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14027</TotalTime>
  <Words>258</Words>
  <Application>Microsoft Office PowerPoint</Application>
  <PresentationFormat>Widescreen</PresentationFormat>
  <Paragraphs>29</Paragraphs>
  <Slides>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楷体</vt:lpstr>
      <vt:lpstr>黑体</vt:lpstr>
      <vt:lpstr>Arial</vt:lpstr>
      <vt:lpstr>Calibri</vt:lpstr>
      <vt:lpstr>Gill Sans Ultra Bold</vt:lpstr>
      <vt:lpstr>5_Custom Design</vt:lpstr>
      <vt:lpstr>2_Office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ZAO Chen</dc:creator>
  <cp:lastModifiedBy>ZAO Chen</cp:lastModifiedBy>
  <cp:revision>31</cp:revision>
  <dcterms:created xsi:type="dcterms:W3CDTF">2025-04-26T04:05:40Z</dcterms:created>
  <dcterms:modified xsi:type="dcterms:W3CDTF">2025-10-31T17:14:03Z</dcterms:modified>
</cp:coreProperties>
</file>