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7" r:id="rId2"/>
  </p:sldMasterIdLst>
  <p:notesMasterIdLst>
    <p:notesMasterId r:id="rId13"/>
  </p:notesMasterIdLst>
  <p:sldIdLst>
    <p:sldId id="341" r:id="rId3"/>
    <p:sldId id="2030" r:id="rId4"/>
    <p:sldId id="2007" r:id="rId5"/>
    <p:sldId id="2035" r:id="rId6"/>
    <p:sldId id="2031" r:id="rId7"/>
    <p:sldId id="2033" r:id="rId8"/>
    <p:sldId id="2034" r:id="rId9"/>
    <p:sldId id="2032" r:id="rId10"/>
    <p:sldId id="2006" r:id="rId11"/>
    <p:sldId id="20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E45DF-73E3-40FF-80F2-83041261B826}" type="datetimeFigureOut">
              <a:rPr lang="en-CA" smtClean="0"/>
              <a:t>2025-10-31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5E297-E430-4190-AB09-55754C4C3F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234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>
          <a:extLst>
            <a:ext uri="{FF2B5EF4-FFF2-40B4-BE49-F238E27FC236}">
              <a16:creationId xmlns:a16="http://schemas.microsoft.com/office/drawing/2014/main" id="{E2C56BB6-966A-0D8B-343B-FD62F7C1B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eb89b64412_1_41:notes">
            <a:extLst>
              <a:ext uri="{FF2B5EF4-FFF2-40B4-BE49-F238E27FC236}">
                <a16:creationId xmlns:a16="http://schemas.microsoft.com/office/drawing/2014/main" id="{43F5C9AD-8485-711F-54D2-A3907AAC23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8" name="Google Shape;268;g2eb89b64412_1_41:notes">
            <a:extLst>
              <a:ext uri="{FF2B5EF4-FFF2-40B4-BE49-F238E27FC236}">
                <a16:creationId xmlns:a16="http://schemas.microsoft.com/office/drawing/2014/main" id="{333FE833-3FF0-3908-54D8-B675787C17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69319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>
          <a:extLst>
            <a:ext uri="{FF2B5EF4-FFF2-40B4-BE49-F238E27FC236}">
              <a16:creationId xmlns:a16="http://schemas.microsoft.com/office/drawing/2014/main" id="{74986085-C737-2D29-1FFF-6097A2A21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eb89b64412_1_45:notes">
            <a:extLst>
              <a:ext uri="{FF2B5EF4-FFF2-40B4-BE49-F238E27FC236}">
                <a16:creationId xmlns:a16="http://schemas.microsoft.com/office/drawing/2014/main" id="{D35B818A-9A0C-D2DC-714B-E0367ADFA5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6" name="Google Shape;276;g2eb89b64412_1_45:notes">
            <a:extLst>
              <a:ext uri="{FF2B5EF4-FFF2-40B4-BE49-F238E27FC236}">
                <a16:creationId xmlns:a16="http://schemas.microsoft.com/office/drawing/2014/main" id="{6EA7C784-3A8F-950F-56C2-C5BEBCA91F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57983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one01 classr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72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one01 classr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10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6BD126-DF65-3B9B-F244-C9E93B61CBE9}"/>
              </a:ext>
            </a:extLst>
          </p:cNvPr>
          <p:cNvSpPr/>
          <p:nvPr userDrawn="1"/>
        </p:nvSpPr>
        <p:spPr>
          <a:xfrm>
            <a:off x="190499" y="827472"/>
            <a:ext cx="11763375" cy="56345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EC62080-62C7-5F19-E3F7-52F26DCE8CDD}"/>
              </a:ext>
            </a:extLst>
          </p:cNvPr>
          <p:cNvSpPr/>
          <p:nvPr userDrawn="1"/>
        </p:nvSpPr>
        <p:spPr>
          <a:xfrm>
            <a:off x="600074" y="571500"/>
            <a:ext cx="3133725" cy="714375"/>
          </a:xfrm>
          <a:prstGeom prst="cloudCallout">
            <a:avLst>
              <a:gd name="adj1" fmla="val 812"/>
              <a:gd name="adj2" fmla="val 65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/>
              <a:t>Robopedia</a:t>
            </a:r>
            <a:endParaRPr lang="en-CA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37FBD9-363D-E0C1-8E9A-2DAA11E35464}"/>
              </a:ext>
            </a:extLst>
          </p:cNvPr>
          <p:cNvSpPr/>
          <p:nvPr userDrawn="1"/>
        </p:nvSpPr>
        <p:spPr>
          <a:xfrm>
            <a:off x="-23814" y="50081"/>
            <a:ext cx="12192000" cy="6858000"/>
          </a:xfrm>
          <a:prstGeom prst="rect">
            <a:avLst/>
          </a:prstGeom>
          <a:blipFill dpi="0" rotWithShape="1">
            <a:blip r:embed="rId3">
              <a:alphaModFix amt="17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17000"/>
                      </a14:imgEffect>
                      <a14:imgEffect>
                        <a14:saturation sat="32000"/>
                      </a14:imgEffect>
                      <a14:imgEffect>
                        <a14:brightnessContrast bright="-34000" contrast="-12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477DE1B2-5BFA-5A1D-C73C-8FE367E1CE46}"/>
              </a:ext>
            </a:extLst>
          </p:cNvPr>
          <p:cNvSpPr txBox="1">
            <a:spLocks/>
          </p:cNvSpPr>
          <p:nvPr userDrawn="1"/>
        </p:nvSpPr>
        <p:spPr>
          <a:xfrm>
            <a:off x="9457747" y="6462046"/>
            <a:ext cx="2621181" cy="5001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Bahnschrift SemiBold Condense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ORC CLASSROOM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CCC81C9-3E8D-2B04-B101-68BE752AB31F}"/>
              </a:ext>
            </a:extLst>
          </p:cNvPr>
          <p:cNvSpPr/>
          <p:nvPr userDrawn="1"/>
        </p:nvSpPr>
        <p:spPr>
          <a:xfrm>
            <a:off x="190544" y="827472"/>
            <a:ext cx="11763375" cy="563457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61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2C3D2594-BE47-6ED1-26A4-7A4EBC9FC2ED}"/>
              </a:ext>
            </a:extLst>
          </p:cNvPr>
          <p:cNvSpPr/>
          <p:nvPr userDrawn="1"/>
        </p:nvSpPr>
        <p:spPr>
          <a:xfrm>
            <a:off x="362666" y="449802"/>
            <a:ext cx="3133725" cy="714375"/>
          </a:xfrm>
          <a:prstGeom prst="cloudCallout">
            <a:avLst>
              <a:gd name="adj1" fmla="val 812"/>
              <a:gd name="adj2" fmla="val 65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/>
              <a:t>Robopedia</a:t>
            </a:r>
            <a:endParaRPr lang="en-CA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209D42-0B54-5B6E-5AD3-FFBFC1EEE60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874" y="101881"/>
            <a:ext cx="1763852" cy="1653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EC5328-41BD-81EF-5D58-51AD249B159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664" y="43209"/>
            <a:ext cx="1647797" cy="73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0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83E9E60-356C-0669-208D-590E74D06E2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17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17000"/>
                      </a14:imgEffect>
                      <a14:imgEffect>
                        <a14:saturation sat="32000"/>
                      </a14:imgEffect>
                      <a14:imgEffect>
                        <a14:brightnessContrast bright="-34000" contrast="-12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740919-EFA8-7B1D-65D8-C7ED2257C85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93" y="119550"/>
            <a:ext cx="1915983" cy="500114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0CF4B26E-3CE0-CDDD-FCEC-8E6E9BC3EC29}"/>
              </a:ext>
            </a:extLst>
          </p:cNvPr>
          <p:cNvSpPr txBox="1">
            <a:spLocks/>
          </p:cNvSpPr>
          <p:nvPr userDrawn="1"/>
        </p:nvSpPr>
        <p:spPr>
          <a:xfrm>
            <a:off x="9457747" y="6462046"/>
            <a:ext cx="2621181" cy="5001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Bahnschrift SemiBold Condense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ZONE01 CLASSROOM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DE3DF53-00A5-E3C0-4224-F808E5C9FE25}"/>
              </a:ext>
            </a:extLst>
          </p:cNvPr>
          <p:cNvSpPr/>
          <p:nvPr userDrawn="1"/>
        </p:nvSpPr>
        <p:spPr>
          <a:xfrm>
            <a:off x="190544" y="827472"/>
            <a:ext cx="11763375" cy="563457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61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445E497D-3F92-12AB-980B-E811B1340C4C}"/>
              </a:ext>
            </a:extLst>
          </p:cNvPr>
          <p:cNvSpPr/>
          <p:nvPr userDrawn="1"/>
        </p:nvSpPr>
        <p:spPr>
          <a:xfrm>
            <a:off x="362666" y="449802"/>
            <a:ext cx="3618784" cy="807498"/>
          </a:xfrm>
          <a:prstGeom prst="cloudCallout">
            <a:avLst>
              <a:gd name="adj1" fmla="val 812"/>
              <a:gd name="adj2" fmla="val 65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/>
              <a:t>Class Summary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53584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FC2CC-66B0-40FC-E62F-3BCD4C62C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7C9DC0-E66C-ADAF-AD46-4C4E246A50C9}"/>
              </a:ext>
            </a:extLst>
          </p:cNvPr>
          <p:cNvSpPr txBox="1"/>
          <p:nvPr/>
        </p:nvSpPr>
        <p:spPr>
          <a:xfrm>
            <a:off x="2243377" y="2395728"/>
            <a:ext cx="832401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800" dirty="0"/>
              <a:t>Crank mechanism</a:t>
            </a:r>
          </a:p>
          <a:p>
            <a:endParaRPr lang="en-CA" sz="8800" dirty="0"/>
          </a:p>
          <a:p>
            <a:endParaRPr lang="en-CA" sz="8800" dirty="0"/>
          </a:p>
        </p:txBody>
      </p:sp>
    </p:spTree>
    <p:extLst>
      <p:ext uri="{BB962C8B-B14F-4D97-AF65-F5344CB8AC3E}">
        <p14:creationId xmlns:p14="http://schemas.microsoft.com/office/powerpoint/2010/main" val="144899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>
            <a:extLst>
              <a:ext uri="{FF2B5EF4-FFF2-40B4-BE49-F238E27FC236}">
                <a16:creationId xmlns:a16="http://schemas.microsoft.com/office/drawing/2014/main" id="{4FE52939-FB54-0498-FE4C-1D92D2FD65F4}"/>
              </a:ext>
            </a:extLst>
          </p:cNvPr>
          <p:cNvSpPr txBox="1"/>
          <p:nvPr/>
        </p:nvSpPr>
        <p:spPr>
          <a:xfrm>
            <a:off x="1351280" y="1345586"/>
            <a:ext cx="76734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altLang="zh-CN" sz="3200" b="1" spc="5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Parallel Double-Crank Mechanism</a:t>
            </a:r>
            <a:endParaRPr lang="zh-CN" altLang="en-US" sz="3200" b="1" spc="5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5">
            <a:extLst>
              <a:ext uri="{FF2B5EF4-FFF2-40B4-BE49-F238E27FC236}">
                <a16:creationId xmlns:a16="http://schemas.microsoft.com/office/drawing/2014/main" id="{67A5D35D-298F-5813-A55F-9819BCE83DEF}"/>
              </a:ext>
            </a:extLst>
          </p:cNvPr>
          <p:cNvSpPr txBox="1"/>
          <p:nvPr/>
        </p:nvSpPr>
        <p:spPr>
          <a:xfrm>
            <a:off x="1412826" y="1930361"/>
            <a:ext cx="103835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In a </a:t>
            </a:r>
            <a:r>
              <a:rPr lang="en-US" sz="2000" b="1" dirty="0"/>
              <a:t>parallel double-crank mechanism</a:t>
            </a:r>
            <a:r>
              <a:rPr lang="en-US" sz="2000" dirty="0"/>
              <a:t>, the two crank arms are </a:t>
            </a:r>
            <a:r>
              <a:rPr lang="en-US" sz="2000" b="1" dirty="0"/>
              <a:t>equal in length</a:t>
            </a:r>
            <a:r>
              <a:rPr lang="en-US" sz="2000" dirty="0"/>
              <a:t>, and the </a:t>
            </a:r>
            <a:r>
              <a:rPr lang="en-US" sz="2000" b="1" dirty="0"/>
              <a:t>connecting rods and frame</a:t>
            </a:r>
            <a:r>
              <a:rPr lang="en-US" sz="2000" dirty="0"/>
              <a:t> are also </a:t>
            </a:r>
            <a:r>
              <a:rPr lang="en-US" sz="2000" b="1" dirty="0"/>
              <a:t>equal in length</a:t>
            </a:r>
            <a:r>
              <a:rPr lang="en-US" sz="2000" dirty="0"/>
              <a:t>, forming a </a:t>
            </a:r>
            <a:r>
              <a:rPr lang="en-US" sz="2000" b="1" dirty="0"/>
              <a:t>parallelogram</a:t>
            </a:r>
            <a:r>
              <a:rPr lang="en-US" sz="2000" dirty="0"/>
              <a:t>.</a:t>
            </a:r>
          </a:p>
          <a:p>
            <a:r>
              <a:rPr lang="en-US" sz="2000" dirty="0"/>
              <a:t>When the </a:t>
            </a:r>
            <a:r>
              <a:rPr lang="en-US" sz="2000" b="1" dirty="0"/>
              <a:t>driving crank</a:t>
            </a:r>
            <a:r>
              <a:rPr lang="en-US" sz="2000" dirty="0"/>
              <a:t> rotates in a </a:t>
            </a:r>
            <a:r>
              <a:rPr lang="en-US" sz="2000" b="1" dirty="0"/>
              <a:t>uniform circular motion</a:t>
            </a:r>
            <a:r>
              <a:rPr lang="en-US" sz="2000" dirty="0"/>
              <a:t>, the </a:t>
            </a:r>
            <a:r>
              <a:rPr lang="en-US" sz="2000" b="1" dirty="0"/>
              <a:t>driven crank</a:t>
            </a:r>
            <a:r>
              <a:rPr lang="en-US" sz="2000" dirty="0"/>
              <a:t> rotates at the </a:t>
            </a:r>
            <a:r>
              <a:rPr lang="en-US" sz="2000" b="1" dirty="0"/>
              <a:t>same angular speed</a:t>
            </a:r>
            <a:r>
              <a:rPr lang="en-US" sz="2000" dirty="0"/>
              <a:t> and in the </a:t>
            </a:r>
            <a:r>
              <a:rPr lang="en-US" sz="2000" b="1" dirty="0"/>
              <a:t>same direction</a:t>
            </a:r>
            <a:r>
              <a:rPr lang="en-US" sz="2000" dirty="0"/>
              <a:t>. As a result, the connecting rod moves in a </a:t>
            </a:r>
            <a:r>
              <a:rPr lang="en-US" sz="2000" b="1" dirty="0"/>
              <a:t>straight, parallel path</a:t>
            </a:r>
            <a:r>
              <a:rPr lang="en-US" sz="20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22F559-197B-BB61-B201-22EAD775F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252" y="3264321"/>
            <a:ext cx="6331226" cy="282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A556B5-7796-FA37-7B14-161436B34257}"/>
              </a:ext>
            </a:extLst>
          </p:cNvPr>
          <p:cNvSpPr txBox="1"/>
          <p:nvPr/>
        </p:nvSpPr>
        <p:spPr>
          <a:xfrm>
            <a:off x="1135546" y="1504985"/>
            <a:ext cx="61075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</a:rPr>
              <a:t>Swing Linkage Mechanism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63C38-A8A9-21B3-8F71-1105D91FF420}"/>
              </a:ext>
            </a:extLst>
          </p:cNvPr>
          <p:cNvSpPr txBox="1"/>
          <p:nvPr/>
        </p:nvSpPr>
        <p:spPr>
          <a:xfrm>
            <a:off x="857249" y="2324533"/>
            <a:ext cx="103938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CA" dirty="0"/>
              <a:t>The </a:t>
            </a:r>
            <a:r>
              <a:rPr lang="en-CA" b="1" dirty="0"/>
              <a:t>swing linkage mechanism</a:t>
            </a:r>
            <a:r>
              <a:rPr lang="en-CA" dirty="0"/>
              <a:t> is like a special arm that helps turn spinning motion into sliding motion!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DEDEFE-12B4-8A7B-8884-EE98C454D4C7}"/>
              </a:ext>
            </a:extLst>
          </p:cNvPr>
          <p:cNvSpPr txBox="1"/>
          <p:nvPr/>
        </p:nvSpPr>
        <p:spPr>
          <a:xfrm>
            <a:off x="698223" y="5195645"/>
            <a:ext cx="111591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CA" dirty="0"/>
              <a:t>When the </a:t>
            </a:r>
            <a:r>
              <a:rPr lang="en-CA" b="1" dirty="0"/>
              <a:t>crank (</a:t>
            </a:r>
            <a:r>
              <a:rPr lang="zh-CN" altLang="en-US" b="1" dirty="0"/>
              <a:t>曲柄</a:t>
            </a:r>
            <a:r>
              <a:rPr lang="en-US" altLang="zh-CN" b="1" dirty="0"/>
              <a:t>)</a:t>
            </a:r>
            <a:r>
              <a:rPr lang="zh-CN" altLang="en-US" dirty="0"/>
              <a:t> </a:t>
            </a:r>
            <a:r>
              <a:rPr lang="en-CA" dirty="0"/>
              <a:t>spins, it moves the </a:t>
            </a:r>
            <a:r>
              <a:rPr lang="en-CA" b="1" dirty="0"/>
              <a:t>slider (</a:t>
            </a:r>
            <a:r>
              <a:rPr lang="zh-CN" altLang="en-US" b="1" dirty="0"/>
              <a:t>滑块</a:t>
            </a:r>
            <a:r>
              <a:rPr lang="en-US" altLang="zh-CN" b="1" dirty="0"/>
              <a:t>)</a:t>
            </a:r>
            <a:r>
              <a:rPr lang="zh-CN" altLang="en-US" dirty="0"/>
              <a:t> </a:t>
            </a:r>
            <a:r>
              <a:rPr lang="en-CA" dirty="0"/>
              <a:t>back and forth in a straight line. The </a:t>
            </a:r>
            <a:r>
              <a:rPr lang="en-CA" b="1" dirty="0"/>
              <a:t>swinging rod (</a:t>
            </a:r>
            <a:r>
              <a:rPr lang="zh-CN" altLang="en-US" b="1" dirty="0"/>
              <a:t>摆摆导杆</a:t>
            </a:r>
            <a:r>
              <a:rPr lang="en-US" altLang="zh-CN" b="1" dirty="0"/>
              <a:t>)</a:t>
            </a:r>
            <a:r>
              <a:rPr lang="zh-CN" altLang="en-US" dirty="0"/>
              <a:t> </a:t>
            </a:r>
            <a:r>
              <a:rPr lang="en-CA" dirty="0"/>
              <a:t>guides the slider to move smoothly, like drawing a straight line while your hand moves in a circle.</a:t>
            </a:r>
          </a:p>
          <a:p>
            <a:r>
              <a:rPr lang="en-CA" dirty="0"/>
              <a:t>This system is often used in </a:t>
            </a:r>
            <a:r>
              <a:rPr lang="en-CA" b="1" dirty="0"/>
              <a:t>cars, engines, and robots</a:t>
            </a:r>
            <a:r>
              <a:rPr lang="en-CA" dirty="0"/>
              <a:t> to make parts move just the right way!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3D2637-8639-D403-9FB0-F54E06C00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174" y="2509199"/>
            <a:ext cx="89154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81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>
            <a:extLst>
              <a:ext uri="{FF2B5EF4-FFF2-40B4-BE49-F238E27FC236}">
                <a16:creationId xmlns:a16="http://schemas.microsoft.com/office/drawing/2014/main" id="{692D1CF1-5C04-F1A6-70AC-D0A14ACC60CB}"/>
              </a:ext>
            </a:extLst>
          </p:cNvPr>
          <p:cNvSpPr txBox="1"/>
          <p:nvPr/>
        </p:nvSpPr>
        <p:spPr>
          <a:xfrm>
            <a:off x="1175073" y="1203995"/>
            <a:ext cx="876534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3200" b="1" spc="5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Deformation of crank rockers</a:t>
            </a:r>
            <a:endParaRPr lang="zh-CN" altLang="en-US" sz="3200" b="1" spc="50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7983A2-4FC2-3FEF-37AE-E5E318C48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728" y="2704458"/>
            <a:ext cx="9861466" cy="3256545"/>
          </a:xfrm>
          <a:prstGeom prst="rect">
            <a:avLst/>
          </a:prstGeom>
        </p:spPr>
      </p:pic>
      <p:sp>
        <p:nvSpPr>
          <p:cNvPr id="4" name="矩形 9">
            <a:extLst>
              <a:ext uri="{FF2B5EF4-FFF2-40B4-BE49-F238E27FC236}">
                <a16:creationId xmlns:a16="http://schemas.microsoft.com/office/drawing/2014/main" id="{00D737F6-3D41-E9BF-1A65-464E73FEDF07}"/>
              </a:ext>
            </a:extLst>
          </p:cNvPr>
          <p:cNvSpPr/>
          <p:nvPr/>
        </p:nvSpPr>
        <p:spPr>
          <a:xfrm>
            <a:off x="1175073" y="1798200"/>
            <a:ext cx="105527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 crank rocker mechanism is a hinged four-bar structure with one crank and one rocker. The crank is used as an active element with a rocker
motion, so that the circular motion is converted into a straight reciprocating motion.</a:t>
            </a:r>
            <a:endParaRPr lang="zh-CN" altLang="en-US" sz="2000" dirty="0">
              <a:solidFill>
                <a:srgbClr val="00B0F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17">
            <a:extLst>
              <a:ext uri="{FF2B5EF4-FFF2-40B4-BE49-F238E27FC236}">
                <a16:creationId xmlns:a16="http://schemas.microsoft.com/office/drawing/2014/main" id="{F822EB39-8379-CFFA-A2E1-216E658C756C}"/>
              </a:ext>
            </a:extLst>
          </p:cNvPr>
          <p:cNvSpPr txBox="1"/>
          <p:nvPr/>
        </p:nvSpPr>
        <p:spPr>
          <a:xfrm>
            <a:off x="2184306" y="5731166"/>
            <a:ext cx="82704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The pump jack uses a crank rocker mechanism, but its crank and rocker are not on the same plane.</a:t>
            </a:r>
            <a:endParaRPr lang="zh-CN" altLang="en-US" sz="2000" dirty="0">
              <a:solidFill>
                <a:srgbClr val="00B0F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1A298DF5-C5BE-2A66-B8F9-20279E01F982}"/>
              </a:ext>
            </a:extLst>
          </p:cNvPr>
          <p:cNvSpPr/>
          <p:nvPr/>
        </p:nvSpPr>
        <p:spPr>
          <a:xfrm flipH="1">
            <a:off x="1971094" y="4442491"/>
            <a:ext cx="1092146" cy="478537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5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568FEB8A-8A93-AE46-778E-C711DC6D56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21" y="3079168"/>
            <a:ext cx="5071448" cy="29121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1CC1AC-8899-E084-09A8-841385A6C23A}"/>
              </a:ext>
            </a:extLst>
          </p:cNvPr>
          <p:cNvSpPr txBox="1"/>
          <p:nvPr/>
        </p:nvSpPr>
        <p:spPr>
          <a:xfrm>
            <a:off x="2200940" y="1430922"/>
            <a:ext cx="79504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spc="5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Movement of crank rockers</a:t>
            </a:r>
            <a:endParaRPr lang="zh-CN" altLang="en-US" sz="4000" b="1" spc="50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484284-8410-4741-3332-3FD12D83589E}"/>
              </a:ext>
            </a:extLst>
          </p:cNvPr>
          <p:cNvSpPr txBox="1"/>
          <p:nvPr/>
        </p:nvSpPr>
        <p:spPr>
          <a:xfrm>
            <a:off x="2462959" y="5073135"/>
            <a:ext cx="79504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pc="5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en-US" altLang="zh-CN" sz="2400" b="1" spc="5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rank</a:t>
            </a:r>
            <a:endParaRPr lang="en-CA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215667-E647-6B0C-0177-DD998EA6A873}"/>
              </a:ext>
            </a:extLst>
          </p:cNvPr>
          <p:cNvSpPr txBox="1"/>
          <p:nvPr/>
        </p:nvSpPr>
        <p:spPr>
          <a:xfrm>
            <a:off x="6176187" y="2555948"/>
            <a:ext cx="61084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pc="5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R</a:t>
            </a:r>
            <a:r>
              <a:rPr lang="en-US" altLang="zh-CN" sz="2800" b="1" spc="5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ocker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76812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>
          <a:extLst>
            <a:ext uri="{FF2B5EF4-FFF2-40B4-BE49-F238E27FC236}">
              <a16:creationId xmlns:a16="http://schemas.microsoft.com/office/drawing/2014/main" id="{6B40E4EA-6080-F971-AD47-D6DB6ED26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eb89b64412_1_41">
            <a:extLst>
              <a:ext uri="{FF2B5EF4-FFF2-40B4-BE49-F238E27FC236}">
                <a16:creationId xmlns:a16="http://schemas.microsoft.com/office/drawing/2014/main" id="{91261B10-C7BB-B2EA-89B9-30003445F31E}"/>
              </a:ext>
            </a:extLst>
          </p:cNvPr>
          <p:cNvSpPr/>
          <p:nvPr/>
        </p:nvSpPr>
        <p:spPr>
          <a:xfrm>
            <a:off x="324400" y="354599"/>
            <a:ext cx="3802464" cy="987444"/>
          </a:xfrm>
          <a:prstGeom prst="cloud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CA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Summary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2eb89b64412_1_41">
            <a:extLst>
              <a:ext uri="{FF2B5EF4-FFF2-40B4-BE49-F238E27FC236}">
                <a16:creationId xmlns:a16="http://schemas.microsoft.com/office/drawing/2014/main" id="{EDA49793-6D57-9AB8-E7BA-6A4A80389DE9}"/>
              </a:ext>
            </a:extLst>
          </p:cNvPr>
          <p:cNvSpPr txBox="1"/>
          <p:nvPr/>
        </p:nvSpPr>
        <p:spPr>
          <a:xfrm>
            <a:off x="4375850" y="1352575"/>
            <a:ext cx="3268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3200" b="1" i="0" u="none" strike="noStrike" kern="0" cap="none" spc="0" normalizeH="0" baseline="0" noProof="0">
                <a:ln>
                  <a:noFill/>
                </a:ln>
                <a:solidFill>
                  <a:srgbClr val="44C1A3"/>
                </a:solidFill>
                <a:effectLst/>
                <a:uLnTx/>
                <a:uFillTx/>
                <a:latin typeface="KaiTi"/>
                <a:ea typeface="KaiTi"/>
                <a:cs typeface="KaiTi"/>
                <a:sym typeface="KaiTi"/>
              </a:rPr>
              <a:t>Crank mechanism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2" name="Google Shape;272;g2eb89b64412_1_41">
            <a:extLst>
              <a:ext uri="{FF2B5EF4-FFF2-40B4-BE49-F238E27FC236}">
                <a16:creationId xmlns:a16="http://schemas.microsoft.com/office/drawing/2014/main" id="{AC8FFB1B-241E-3849-B762-2E732C9291A9}"/>
              </a:ext>
            </a:extLst>
          </p:cNvPr>
          <p:cNvSpPr txBox="1"/>
          <p:nvPr/>
        </p:nvSpPr>
        <p:spPr>
          <a:xfrm>
            <a:off x="1280160" y="2000071"/>
            <a:ext cx="10464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16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imHei"/>
                <a:ea typeface="SimHei"/>
                <a:cs typeface="SimHei"/>
                <a:sym typeface="SimHei"/>
              </a:rPr>
              <a:t>The crank rocker mechanism includes a crank and a rocker connected in a four-bar linkage. The crank rotates in a circular motion, while the rocker swings back and forth. When the crank drives, the rocker moves back and forth.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imHei"/>
              <a:ea typeface="SimHei"/>
              <a:cs typeface="SimHei"/>
              <a:sym typeface="SimHei"/>
            </a:endParaRPr>
          </a:p>
        </p:txBody>
      </p:sp>
      <p:pic>
        <p:nvPicPr>
          <p:cNvPr id="273" name="Google Shape;273;g2eb89b64412_1_41">
            <a:extLst>
              <a:ext uri="{FF2B5EF4-FFF2-40B4-BE49-F238E27FC236}">
                <a16:creationId xmlns:a16="http://schemas.microsoft.com/office/drawing/2014/main" id="{67E141C8-8CBD-FAE8-8CB6-F344C757BC6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5675" y="2893575"/>
            <a:ext cx="5000650" cy="333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6417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>
            <a:extLst>
              <a:ext uri="{FF2B5EF4-FFF2-40B4-BE49-F238E27FC236}">
                <a16:creationId xmlns:a16="http://schemas.microsoft.com/office/drawing/2014/main" id="{87B747AB-FA9F-D5FA-26C5-8541E0097903}"/>
              </a:ext>
            </a:extLst>
          </p:cNvPr>
          <p:cNvSpPr txBox="1"/>
          <p:nvPr/>
        </p:nvSpPr>
        <p:spPr>
          <a:xfrm>
            <a:off x="1175073" y="1101360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CA" altLang="zh-CN" sz="4800" b="1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Scissor Mechanism</a:t>
            </a:r>
            <a:endParaRPr lang="zh-CN" altLang="en-US" sz="4800" b="1" dirty="0"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9">
            <a:extLst>
              <a:ext uri="{FF2B5EF4-FFF2-40B4-BE49-F238E27FC236}">
                <a16:creationId xmlns:a16="http://schemas.microsoft.com/office/drawing/2014/main" id="{CC51E3F8-0328-0A36-9A46-A5748FE2EA96}"/>
              </a:ext>
            </a:extLst>
          </p:cNvPr>
          <p:cNvSpPr/>
          <p:nvPr/>
        </p:nvSpPr>
        <p:spPr>
          <a:xfrm>
            <a:off x="2989934" y="2178571"/>
            <a:ext cx="62121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Have you seen a pair of scissors before?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A </a:t>
            </a:r>
            <a:r>
              <a:rPr lang="en-US" b="1" dirty="0">
                <a:solidFill>
                  <a:srgbClr val="00B0F0"/>
                </a:solidFill>
              </a:rPr>
              <a:t>scissor lift</a:t>
            </a:r>
            <a:r>
              <a:rPr lang="en-US" dirty="0">
                <a:solidFill>
                  <a:srgbClr val="00B0F0"/>
                </a:solidFill>
              </a:rPr>
              <a:t> uses a similar structure, called a </a:t>
            </a:r>
            <a:r>
              <a:rPr lang="en-US" b="1" dirty="0">
                <a:solidFill>
                  <a:srgbClr val="00B0F0"/>
                </a:solidFill>
              </a:rPr>
              <a:t>scissor mechanism</a:t>
            </a:r>
            <a:r>
              <a:rPr lang="en-US" dirty="0">
                <a:solidFill>
                  <a:srgbClr val="00B0F0"/>
                </a:solidFill>
              </a:rPr>
              <a:t>!</a:t>
            </a:r>
          </a:p>
          <a:p>
            <a:r>
              <a:rPr lang="en-US" dirty="0">
                <a:solidFill>
                  <a:srgbClr val="00B0F0"/>
                </a:solidFill>
              </a:rPr>
              <a:t>It works by using </a:t>
            </a:r>
            <a:r>
              <a:rPr lang="en-US" b="1" dirty="0">
                <a:solidFill>
                  <a:srgbClr val="00B0F0"/>
                </a:solidFill>
              </a:rPr>
              <a:t>folding metal bars</a:t>
            </a:r>
            <a:r>
              <a:rPr lang="en-US" dirty="0">
                <a:solidFill>
                  <a:srgbClr val="00B0F0"/>
                </a:solidFill>
              </a:rPr>
              <a:t> that make a shape like a big "X". This shape is part of a </a:t>
            </a:r>
            <a:r>
              <a:rPr lang="en-US" b="1" dirty="0">
                <a:solidFill>
                  <a:srgbClr val="00B0F0"/>
                </a:solidFill>
              </a:rPr>
              <a:t>special square that can change size</a:t>
            </a:r>
            <a:r>
              <a:rPr lang="en-US" dirty="0">
                <a:solidFill>
                  <a:srgbClr val="00B0F0"/>
                </a:solidFill>
              </a:rPr>
              <a:t>, which is called a </a:t>
            </a:r>
            <a:r>
              <a:rPr lang="en-US" b="1" dirty="0">
                <a:solidFill>
                  <a:srgbClr val="00B0F0"/>
                </a:solidFill>
              </a:rPr>
              <a:t>deformable quadrilateral</a:t>
            </a:r>
            <a:r>
              <a:rPr lang="en-US" dirty="0">
                <a:solidFill>
                  <a:srgbClr val="00B0F0"/>
                </a:solidFill>
              </a:rPr>
              <a:t> (don’t worry, it just means it can stretch or fold!).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</a:rPr>
              <a:t>When the bars </a:t>
            </a:r>
            <a:r>
              <a:rPr lang="en-US" b="1" dirty="0">
                <a:solidFill>
                  <a:srgbClr val="00B0F0"/>
                </a:solidFill>
              </a:rPr>
              <a:t>fold together</a:t>
            </a:r>
            <a:r>
              <a:rPr lang="en-US" dirty="0">
                <a:solidFill>
                  <a:srgbClr val="00B0F0"/>
                </a:solidFill>
              </a:rPr>
              <a:t>, the platform </a:t>
            </a:r>
            <a:r>
              <a:rPr lang="en-US" b="1" dirty="0">
                <a:solidFill>
                  <a:srgbClr val="00B0F0"/>
                </a:solidFill>
              </a:rPr>
              <a:t>goes down</a:t>
            </a:r>
            <a:r>
              <a:rPr lang="en-US" dirty="0">
                <a:solidFill>
                  <a:srgbClr val="00B0F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</a:rPr>
              <a:t>When the bars </a:t>
            </a:r>
            <a:r>
              <a:rPr lang="en-US" b="1" dirty="0">
                <a:solidFill>
                  <a:srgbClr val="00B0F0"/>
                </a:solidFill>
              </a:rPr>
              <a:t>open up</a:t>
            </a:r>
            <a:r>
              <a:rPr lang="en-US" dirty="0">
                <a:solidFill>
                  <a:srgbClr val="00B0F0"/>
                </a:solidFill>
              </a:rPr>
              <a:t>, the platform </a:t>
            </a:r>
            <a:r>
              <a:rPr lang="en-US" b="1" dirty="0">
                <a:solidFill>
                  <a:srgbClr val="00B0F0"/>
                </a:solidFill>
              </a:rPr>
              <a:t>lifts up high</a:t>
            </a:r>
            <a:r>
              <a:rPr lang="en-US" dirty="0">
                <a:solidFill>
                  <a:srgbClr val="00B0F0"/>
                </a:solidFill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It’s a smart way to raise and lower things safely—just like scissors opening and closing!</a:t>
            </a: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BF021BCA-9F37-6935-99AF-F9AD476ECD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246" y="2594112"/>
            <a:ext cx="2498619" cy="2585238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0968EC0C-DF21-4814-CCBF-E4EEB7F583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1F4FC"/>
              </a:clrFrom>
              <a:clrTo>
                <a:srgbClr val="E1F4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29759" y="2099238"/>
            <a:ext cx="3103638" cy="357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0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64DDE0-94ED-FB02-733E-CCE6C564D834}"/>
              </a:ext>
            </a:extLst>
          </p:cNvPr>
          <p:cNvSpPr txBox="1"/>
          <p:nvPr/>
        </p:nvSpPr>
        <p:spPr>
          <a:xfrm>
            <a:off x="678346" y="2109114"/>
            <a:ext cx="610759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The scissor lift uses a </a:t>
            </a:r>
            <a:r>
              <a:rPr lang="en-US" b="1" dirty="0"/>
              <a:t>slide rod mechanism</a:t>
            </a:r>
            <a:r>
              <a:rPr lang="en-US" dirty="0"/>
              <a:t> at both the top and bottom to help it move up and down smoothly!</a:t>
            </a:r>
          </a:p>
          <a:p>
            <a:pPr>
              <a:buNone/>
            </a:pPr>
            <a:r>
              <a:rPr lang="en-US" dirty="0"/>
              <a:t>A slide rod mechanism is made of four parts:</a:t>
            </a:r>
          </a:p>
          <a:p>
            <a:pPr>
              <a:buNone/>
            </a:pPr>
            <a:endParaRPr lang="en-US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B0F0"/>
                </a:solidFill>
              </a:rPr>
              <a:t>A slider</a:t>
            </a:r>
            <a:r>
              <a:rPr lang="en-US" dirty="0">
                <a:solidFill>
                  <a:srgbClr val="00B0F0"/>
                </a:solidFill>
              </a:rPr>
              <a:t> (that moves back and forth)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B0F0"/>
                </a:solidFill>
              </a:rPr>
              <a:t>A rod</a:t>
            </a:r>
            <a:r>
              <a:rPr lang="en-US" dirty="0">
                <a:solidFill>
                  <a:srgbClr val="00B0F0"/>
                </a:solidFill>
              </a:rPr>
              <a:t> (that connects things)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B0F0"/>
                </a:solidFill>
              </a:rPr>
              <a:t>A </a:t>
            </a:r>
            <a:r>
              <a:rPr lang="en-US" b="1" dirty="0">
                <a:solidFill>
                  <a:srgbClr val="00B0F0"/>
                </a:solidFill>
              </a:rPr>
              <a:t>rotating part</a:t>
            </a:r>
            <a:r>
              <a:rPr lang="en-US" dirty="0">
                <a:solidFill>
                  <a:srgbClr val="00B0F0"/>
                </a:solidFill>
              </a:rPr>
              <a:t> (that spins in circles)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B0F0"/>
                </a:solidFill>
              </a:rPr>
              <a:t>And the </a:t>
            </a:r>
            <a:r>
              <a:rPr lang="en-US" b="1" dirty="0">
                <a:solidFill>
                  <a:srgbClr val="00B0F0"/>
                </a:solidFill>
              </a:rPr>
              <a:t>frame</a:t>
            </a:r>
            <a:r>
              <a:rPr lang="en-US" dirty="0">
                <a:solidFill>
                  <a:srgbClr val="00B0F0"/>
                </a:solidFill>
              </a:rPr>
              <a:t> (that holds everything)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4575A7-A96D-5C8F-92EA-955CA4F47841}"/>
              </a:ext>
            </a:extLst>
          </p:cNvPr>
          <p:cNvSpPr txBox="1"/>
          <p:nvPr/>
        </p:nvSpPr>
        <p:spPr>
          <a:xfrm>
            <a:off x="1533111" y="1447370"/>
            <a:ext cx="61075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</a:rPr>
              <a:t>Slide Rod Mechanism?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8A2943-5605-07C9-2FEA-F0153117A396}"/>
              </a:ext>
            </a:extLst>
          </p:cNvPr>
          <p:cNvSpPr txBox="1"/>
          <p:nvPr/>
        </p:nvSpPr>
        <p:spPr>
          <a:xfrm>
            <a:off x="7079146" y="2109114"/>
            <a:ext cx="39632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When the </a:t>
            </a:r>
            <a:r>
              <a:rPr lang="en-US" b="1" dirty="0"/>
              <a:t>rotating part spins steadily</a:t>
            </a:r>
            <a:r>
              <a:rPr lang="en-US" dirty="0"/>
              <a:t>, it pushes and pulls the slider. That movement is passed along to the rod, which makes it move in a </a:t>
            </a:r>
            <a:r>
              <a:rPr lang="en-US" b="1" dirty="0"/>
              <a:t>straight line</a:t>
            </a:r>
            <a:r>
              <a:rPr lang="en-US" dirty="0"/>
              <a:t> or </a:t>
            </a:r>
            <a:r>
              <a:rPr lang="en-US" b="1" dirty="0"/>
              <a:t>swing back and forth</a:t>
            </a:r>
            <a:r>
              <a:rPr lang="en-US" dirty="0"/>
              <a:t>.</a:t>
            </a:r>
          </a:p>
          <a:p>
            <a:r>
              <a:rPr lang="en-US" dirty="0"/>
              <a:t>It’s like turning a crank to make something slide — and that helps the lift go up or down nice and smooth!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985663-0024-69BA-2A5C-E250E62F4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448" y="4464254"/>
            <a:ext cx="8637104" cy="189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4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>
          <a:extLst>
            <a:ext uri="{FF2B5EF4-FFF2-40B4-BE49-F238E27FC236}">
              <a16:creationId xmlns:a16="http://schemas.microsoft.com/office/drawing/2014/main" id="{6F0B6996-8EFD-21E4-D6CE-F3BED5F66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eb89b64412_1_45">
            <a:extLst>
              <a:ext uri="{FF2B5EF4-FFF2-40B4-BE49-F238E27FC236}">
                <a16:creationId xmlns:a16="http://schemas.microsoft.com/office/drawing/2014/main" id="{13880391-1A36-9417-14D2-579D053CC293}"/>
              </a:ext>
            </a:extLst>
          </p:cNvPr>
          <p:cNvSpPr txBox="1"/>
          <p:nvPr/>
        </p:nvSpPr>
        <p:spPr>
          <a:xfrm>
            <a:off x="3636299" y="1365325"/>
            <a:ext cx="4919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3200" b="1" i="0" u="none" strike="noStrike" kern="0" cap="none" spc="0" normalizeH="0" baseline="0" noProof="0">
                <a:ln>
                  <a:noFill/>
                </a:ln>
                <a:solidFill>
                  <a:srgbClr val="44C1A3"/>
                </a:solidFill>
                <a:effectLst/>
                <a:uLnTx/>
                <a:uFillTx/>
                <a:latin typeface="KaiTi"/>
                <a:ea typeface="KaiTi"/>
                <a:cs typeface="KaiTi"/>
                <a:sym typeface="KaiTi"/>
              </a:rPr>
              <a:t>Double rocker mechanism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0" name="Google Shape;280;g2eb89b64412_1_45">
            <a:extLst>
              <a:ext uri="{FF2B5EF4-FFF2-40B4-BE49-F238E27FC236}">
                <a16:creationId xmlns:a16="http://schemas.microsoft.com/office/drawing/2014/main" id="{DC21799C-48DD-341C-E757-C302E8E0E3E8}"/>
              </a:ext>
            </a:extLst>
          </p:cNvPr>
          <p:cNvSpPr txBox="1"/>
          <p:nvPr/>
        </p:nvSpPr>
        <p:spPr>
          <a:xfrm>
            <a:off x="1442698" y="2106964"/>
            <a:ext cx="9306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20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imHei"/>
                <a:ea typeface="SimHei"/>
                <a:cs typeface="SimHei"/>
                <a:sym typeface="SimHei"/>
              </a:rPr>
              <a:t>The double rocker mechanism which is a four-bar linkage mechanism where both links are rockers.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81" name="Google Shape;281;g2eb89b64412_1_45">
            <a:extLst>
              <a:ext uri="{FF2B5EF4-FFF2-40B4-BE49-F238E27FC236}">
                <a16:creationId xmlns:a16="http://schemas.microsoft.com/office/drawing/2014/main" id="{9CDFE939-687E-C749-1588-ED8F457128C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4257" y="2500170"/>
            <a:ext cx="4968148" cy="3656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2eb89b64412_1_45">
            <a:extLst>
              <a:ext uri="{FF2B5EF4-FFF2-40B4-BE49-F238E27FC236}">
                <a16:creationId xmlns:a16="http://schemas.microsoft.com/office/drawing/2014/main" id="{EC6F3903-F798-3626-B227-5A0C82772C8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4250" y="2500170"/>
            <a:ext cx="1590675" cy="115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2eb89b64412_1_45">
            <a:extLst>
              <a:ext uri="{FF2B5EF4-FFF2-40B4-BE49-F238E27FC236}">
                <a16:creationId xmlns:a16="http://schemas.microsoft.com/office/drawing/2014/main" id="{4FD46F17-A1DB-565F-B921-8E414695183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0275" y="3406322"/>
            <a:ext cx="4632025" cy="256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2eb89b64412_1_45">
            <a:extLst>
              <a:ext uri="{FF2B5EF4-FFF2-40B4-BE49-F238E27FC236}">
                <a16:creationId xmlns:a16="http://schemas.microsoft.com/office/drawing/2014/main" id="{1578607A-3B8F-6A96-D409-AF59A5CD5C1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85650" y="3824375"/>
            <a:ext cx="925975" cy="33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2eb89b64412_1_45">
            <a:extLst>
              <a:ext uri="{FF2B5EF4-FFF2-40B4-BE49-F238E27FC236}">
                <a16:creationId xmlns:a16="http://schemas.microsoft.com/office/drawing/2014/main" id="{EA3EE37E-6AAB-454C-047D-E32417226F5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5376" y="2964600"/>
            <a:ext cx="71702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2eb89b64412_1_45">
            <a:extLst>
              <a:ext uri="{FF2B5EF4-FFF2-40B4-BE49-F238E27FC236}">
                <a16:creationId xmlns:a16="http://schemas.microsoft.com/office/drawing/2014/main" id="{5F337AEC-0F8B-B03F-D53E-7659DA29A30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48350" y="5855675"/>
            <a:ext cx="1590675" cy="332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7082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>
            <a:extLst>
              <a:ext uri="{FF2B5EF4-FFF2-40B4-BE49-F238E27FC236}">
                <a16:creationId xmlns:a16="http://schemas.microsoft.com/office/drawing/2014/main" id="{7A1868AA-5155-3F3A-D486-35F7F08B5A2E}"/>
              </a:ext>
            </a:extLst>
          </p:cNvPr>
          <p:cNvSpPr txBox="1"/>
          <p:nvPr/>
        </p:nvSpPr>
        <p:spPr>
          <a:xfrm>
            <a:off x="1175073" y="141449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CA" altLang="zh-CN" sz="3200" b="1" spc="5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Parallelogram structure</a:t>
            </a:r>
            <a:endParaRPr lang="zh-CN" altLang="en-US" sz="3200" b="1" spc="5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14">
            <a:extLst>
              <a:ext uri="{FF2B5EF4-FFF2-40B4-BE49-F238E27FC236}">
                <a16:creationId xmlns:a16="http://schemas.microsoft.com/office/drawing/2014/main" id="{D444ED0F-CFB5-889F-0991-7BE499152A93}"/>
              </a:ext>
            </a:extLst>
          </p:cNvPr>
          <p:cNvSpPr txBox="1"/>
          <p:nvPr/>
        </p:nvSpPr>
        <p:spPr>
          <a:xfrm>
            <a:off x="1289373" y="2124143"/>
            <a:ext cx="80466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A closed figure on a plane composed of two sets of parallel line segments is called a parallelogram. A planar linkage mechanism with its components forming a parallelogram.</a:t>
            </a:r>
            <a:endParaRPr lang="zh-CN" altLang="zh-CN" sz="2000" dirty="0">
              <a:solidFill>
                <a:srgbClr val="00B0F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E54767-A8F0-B590-168E-C97634978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006" y="2960227"/>
            <a:ext cx="9955210" cy="389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5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one01 classroom.potx" id="{959A0E91-D6A5-4AD5-8C14-CB31C4F0DD03}" vid="{49877C6E-C7E5-4883-9499-FF2A0E09FC38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one01 classroom.potx" id="{959A0E91-D6A5-4AD5-8C14-CB31C4F0DD03}" vid="{DEBD7827-8132-4FBB-BEA0-10A60E9C657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14026</TotalTime>
  <Words>590</Words>
  <Application>Microsoft Office PowerPoint</Application>
  <PresentationFormat>Widescreen</PresentationFormat>
  <Paragraphs>39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楷体</vt:lpstr>
      <vt:lpstr>楷体</vt:lpstr>
      <vt:lpstr>黑体</vt:lpstr>
      <vt:lpstr>黑体</vt:lpstr>
      <vt:lpstr>宋体</vt:lpstr>
      <vt:lpstr>Arial</vt:lpstr>
      <vt:lpstr>Calibri</vt:lpstr>
      <vt:lpstr>Courier New</vt:lpstr>
      <vt:lpstr>5_Custom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ZAO Chen</dc:creator>
  <cp:lastModifiedBy>ZAO Chen</cp:lastModifiedBy>
  <cp:revision>31</cp:revision>
  <dcterms:created xsi:type="dcterms:W3CDTF">2025-04-26T04:05:40Z</dcterms:created>
  <dcterms:modified xsi:type="dcterms:W3CDTF">2025-10-31T17:21:28Z</dcterms:modified>
</cp:coreProperties>
</file>