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7" r:id="rId2"/>
  </p:sldMasterIdLst>
  <p:notesMasterIdLst>
    <p:notesMasterId r:id="rId5"/>
  </p:notesMasterIdLst>
  <p:sldIdLst>
    <p:sldId id="346" r:id="rId3"/>
    <p:sldId id="34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E45DF-73E3-40FF-80F2-83041261B826}" type="datetimeFigureOut">
              <a:rPr lang="en-CA" smtClean="0"/>
              <a:t>2025-10-31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5E297-E430-4190-AB09-55754C4C3F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234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one01 class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72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ne01 class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10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6BD126-DF65-3B9B-F244-C9E93B61CBE9}"/>
              </a:ext>
            </a:extLst>
          </p:cNvPr>
          <p:cNvSpPr/>
          <p:nvPr userDrawn="1"/>
        </p:nvSpPr>
        <p:spPr>
          <a:xfrm>
            <a:off x="190499" y="827472"/>
            <a:ext cx="11763375" cy="56345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EC62080-62C7-5F19-E3F7-52F26DCE8CDD}"/>
              </a:ext>
            </a:extLst>
          </p:cNvPr>
          <p:cNvSpPr/>
          <p:nvPr userDrawn="1"/>
        </p:nvSpPr>
        <p:spPr>
          <a:xfrm>
            <a:off x="600074" y="571500"/>
            <a:ext cx="3133725" cy="714375"/>
          </a:xfrm>
          <a:prstGeom prst="cloudCallout">
            <a:avLst>
              <a:gd name="adj1" fmla="val 812"/>
              <a:gd name="adj2" fmla="val 65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Robopedia</a:t>
            </a:r>
            <a:endParaRPr lang="en-CA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37FBD9-363D-E0C1-8E9A-2DAA11E35464}"/>
              </a:ext>
            </a:extLst>
          </p:cNvPr>
          <p:cNvSpPr/>
          <p:nvPr userDrawn="1"/>
        </p:nvSpPr>
        <p:spPr>
          <a:xfrm>
            <a:off x="-23814" y="50081"/>
            <a:ext cx="12192000" cy="6858000"/>
          </a:xfrm>
          <a:prstGeom prst="rect">
            <a:avLst/>
          </a:prstGeom>
          <a:blipFill dpi="0" rotWithShape="1">
            <a:blip r:embed="rId3">
              <a:alphaModFix amt="1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17000"/>
                      </a14:imgEffect>
                      <a14:imgEffect>
                        <a14:saturation sat="32000"/>
                      </a14:imgEffect>
                      <a14:imgEffect>
                        <a14:brightnessContrast bright="-34000" contrast="-12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477DE1B2-5BFA-5A1D-C73C-8FE367E1CE46}"/>
              </a:ext>
            </a:extLst>
          </p:cNvPr>
          <p:cNvSpPr txBox="1">
            <a:spLocks/>
          </p:cNvSpPr>
          <p:nvPr userDrawn="1"/>
        </p:nvSpPr>
        <p:spPr>
          <a:xfrm>
            <a:off x="9457747" y="6462046"/>
            <a:ext cx="2621181" cy="5001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Bahnschrift SemiBold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ORC CLASSROOM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CCC81C9-3E8D-2B04-B101-68BE752AB31F}"/>
              </a:ext>
            </a:extLst>
          </p:cNvPr>
          <p:cNvSpPr/>
          <p:nvPr userDrawn="1"/>
        </p:nvSpPr>
        <p:spPr>
          <a:xfrm>
            <a:off x="190544" y="827472"/>
            <a:ext cx="11763375" cy="563457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61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2C3D2594-BE47-6ED1-26A4-7A4EBC9FC2ED}"/>
              </a:ext>
            </a:extLst>
          </p:cNvPr>
          <p:cNvSpPr/>
          <p:nvPr userDrawn="1"/>
        </p:nvSpPr>
        <p:spPr>
          <a:xfrm>
            <a:off x="362666" y="449802"/>
            <a:ext cx="3133725" cy="714375"/>
          </a:xfrm>
          <a:prstGeom prst="cloudCallout">
            <a:avLst>
              <a:gd name="adj1" fmla="val 812"/>
              <a:gd name="adj2" fmla="val 65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Robopedia</a:t>
            </a:r>
            <a:endParaRPr lang="en-C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209D42-0B54-5B6E-5AD3-FFBFC1EEE60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874" y="101881"/>
            <a:ext cx="1763852" cy="1653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EC5328-41BD-81EF-5D58-51AD249B159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664" y="43209"/>
            <a:ext cx="1647797" cy="7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0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3E9E60-356C-0669-208D-590E74D06E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1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17000"/>
                      </a14:imgEffect>
                      <a14:imgEffect>
                        <a14:saturation sat="32000"/>
                      </a14:imgEffect>
                      <a14:imgEffect>
                        <a14:brightnessContrast bright="-34000" contrast="-12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740919-EFA8-7B1D-65D8-C7ED2257C85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93" y="119550"/>
            <a:ext cx="1915983" cy="500114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0CF4B26E-3CE0-CDDD-FCEC-8E6E9BC3EC29}"/>
              </a:ext>
            </a:extLst>
          </p:cNvPr>
          <p:cNvSpPr txBox="1">
            <a:spLocks/>
          </p:cNvSpPr>
          <p:nvPr userDrawn="1"/>
        </p:nvSpPr>
        <p:spPr>
          <a:xfrm>
            <a:off x="9457747" y="6462046"/>
            <a:ext cx="2621181" cy="5001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Bahnschrift SemiBold Condensed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ZONE01 CLASSROOM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E3DF53-00A5-E3C0-4224-F808E5C9FE25}"/>
              </a:ext>
            </a:extLst>
          </p:cNvPr>
          <p:cNvSpPr/>
          <p:nvPr userDrawn="1"/>
        </p:nvSpPr>
        <p:spPr>
          <a:xfrm>
            <a:off x="190544" y="827472"/>
            <a:ext cx="11763375" cy="563457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61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45E497D-3F92-12AB-980B-E811B1340C4C}"/>
              </a:ext>
            </a:extLst>
          </p:cNvPr>
          <p:cNvSpPr/>
          <p:nvPr userDrawn="1"/>
        </p:nvSpPr>
        <p:spPr>
          <a:xfrm>
            <a:off x="362666" y="449802"/>
            <a:ext cx="3618784" cy="807498"/>
          </a:xfrm>
          <a:prstGeom prst="cloudCallout">
            <a:avLst>
              <a:gd name="adj1" fmla="val 812"/>
              <a:gd name="adj2" fmla="val 65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Class Summary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53584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B0C78-BD9A-03A0-39E1-CC088D718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82089E-4C99-E280-10FC-40C431B90E5E}"/>
              </a:ext>
            </a:extLst>
          </p:cNvPr>
          <p:cNvSpPr txBox="1"/>
          <p:nvPr/>
        </p:nvSpPr>
        <p:spPr>
          <a:xfrm>
            <a:off x="2243377" y="2395728"/>
            <a:ext cx="744787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800" dirty="0"/>
              <a:t>Rack and Pinion</a:t>
            </a:r>
          </a:p>
          <a:p>
            <a:endParaRPr lang="en-CA" sz="8800" dirty="0"/>
          </a:p>
          <a:p>
            <a:endParaRPr lang="en-CA" sz="8800" dirty="0"/>
          </a:p>
          <a:p>
            <a:endParaRPr lang="en-CA" sz="8800" dirty="0"/>
          </a:p>
        </p:txBody>
      </p:sp>
    </p:spTree>
    <p:extLst>
      <p:ext uri="{BB962C8B-B14F-4D97-AF65-F5344CB8AC3E}">
        <p14:creationId xmlns:p14="http://schemas.microsoft.com/office/powerpoint/2010/main" val="211447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71236-CC24-C45B-D69F-1DC185248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9">
            <a:extLst>
              <a:ext uri="{FF2B5EF4-FFF2-40B4-BE49-F238E27FC236}">
                <a16:creationId xmlns:a16="http://schemas.microsoft.com/office/drawing/2014/main" id="{D7BAE55F-018E-3628-4194-86DFD01C6065}"/>
              </a:ext>
            </a:extLst>
          </p:cNvPr>
          <p:cNvSpPr txBox="1"/>
          <p:nvPr/>
        </p:nvSpPr>
        <p:spPr>
          <a:xfrm>
            <a:off x="932491" y="1403497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zh-CN" sz="32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Rack and pinion</a:t>
            </a:r>
            <a:endParaRPr kumimoji="0" lang="zh-CN" altLang="en-US" sz="3200" b="1" i="0" u="none" strike="noStrike" kern="1200" cap="none" spc="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文本框 10">
            <a:extLst>
              <a:ext uri="{FF2B5EF4-FFF2-40B4-BE49-F238E27FC236}">
                <a16:creationId xmlns:a16="http://schemas.microsoft.com/office/drawing/2014/main" id="{5BB67959-840F-DA13-5B8A-61A186DE6810}"/>
              </a:ext>
            </a:extLst>
          </p:cNvPr>
          <p:cNvSpPr txBox="1"/>
          <p:nvPr/>
        </p:nvSpPr>
        <p:spPr>
          <a:xfrm>
            <a:off x="947583" y="1988272"/>
            <a:ext cx="94275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The jack applies a rack and pinion mechanism, and the rotary motion is converted into linear motion through the rack and pinion.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" name="图片 11">
            <a:extLst>
              <a:ext uri="{FF2B5EF4-FFF2-40B4-BE49-F238E27FC236}">
                <a16:creationId xmlns:a16="http://schemas.microsoft.com/office/drawing/2014/main" id="{21FCAD35-4204-C0D5-80E5-1F860D1CF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1F4FC"/>
              </a:clrFrom>
              <a:clrTo>
                <a:srgbClr val="E1F4FC">
                  <a:alpha val="0"/>
                </a:srgbClr>
              </a:clrTo>
            </a:clrChange>
          </a:blip>
          <a:srcRect r="49491"/>
          <a:stretch/>
        </p:blipFill>
        <p:spPr>
          <a:xfrm>
            <a:off x="647700" y="2343150"/>
            <a:ext cx="5503718" cy="4000500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5ACA2C2D-9B29-51BE-43B3-C02B07A67B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2F4FC"/>
              </a:clrFrom>
              <a:clrTo>
                <a:srgbClr val="E2F4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8456" y="2097825"/>
            <a:ext cx="3561770" cy="4251145"/>
          </a:xfrm>
          <a:prstGeom prst="rect">
            <a:avLst/>
          </a:prstGeom>
        </p:spPr>
      </p:pic>
      <p:sp>
        <p:nvSpPr>
          <p:cNvPr id="2" name="文本框 9">
            <a:extLst>
              <a:ext uri="{FF2B5EF4-FFF2-40B4-BE49-F238E27FC236}">
                <a16:creationId xmlns:a16="http://schemas.microsoft.com/office/drawing/2014/main" id="{8B607F8B-3C38-1B57-674E-818B9FAD43B7}"/>
              </a:ext>
            </a:extLst>
          </p:cNvPr>
          <p:cNvSpPr txBox="1"/>
          <p:nvPr/>
        </p:nvSpPr>
        <p:spPr>
          <a:xfrm>
            <a:off x="947583" y="1408817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zh-CN" sz="32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Rack and pinion</a:t>
            </a:r>
            <a:endParaRPr kumimoji="0" lang="zh-CN" altLang="en-US" sz="3200" b="1" i="0" u="none" strike="noStrike" kern="1200" cap="none" spc="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7" name="图片 11">
            <a:extLst>
              <a:ext uri="{FF2B5EF4-FFF2-40B4-BE49-F238E27FC236}">
                <a16:creationId xmlns:a16="http://schemas.microsoft.com/office/drawing/2014/main" id="{1C0C74C3-1E78-B00D-60BA-6A4FBD2678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1F4FC"/>
              </a:clrFrom>
              <a:clrTo>
                <a:srgbClr val="E1F4FC">
                  <a:alpha val="0"/>
                </a:srgbClr>
              </a:clrTo>
            </a:clrChange>
          </a:blip>
          <a:srcRect r="49491"/>
          <a:stretch/>
        </p:blipFill>
        <p:spPr>
          <a:xfrm>
            <a:off x="662792" y="2348470"/>
            <a:ext cx="5503718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one01 classroom.potx" id="{959A0E91-D6A5-4AD5-8C14-CB31C4F0DD03}" vid="{49877C6E-C7E5-4883-9499-FF2A0E09FC38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one01 classroom.potx" id="{959A0E91-D6A5-4AD5-8C14-CB31C4F0DD03}" vid="{DEBD7827-8132-4FBB-BEA0-10A60E9C657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14025</TotalTime>
  <Words>33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黑体</vt:lpstr>
      <vt:lpstr>Arial</vt:lpstr>
      <vt:lpstr>Calibri</vt:lpstr>
      <vt:lpstr>5_Custom Design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ZAO Chen</dc:creator>
  <cp:lastModifiedBy>ZAO Chen</cp:lastModifiedBy>
  <cp:revision>31</cp:revision>
  <dcterms:created xsi:type="dcterms:W3CDTF">2025-04-26T04:05:40Z</dcterms:created>
  <dcterms:modified xsi:type="dcterms:W3CDTF">2025-10-31T17:24:15Z</dcterms:modified>
</cp:coreProperties>
</file>